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4" r:id="rId6"/>
    <p:sldId id="268" r:id="rId7"/>
    <p:sldId id="265" r:id="rId8"/>
    <p:sldId id="267" r:id="rId9"/>
    <p:sldId id="270" r:id="rId10"/>
    <p:sldId id="271" r:id="rId11"/>
    <p:sldId id="272" r:id="rId12"/>
    <p:sldId id="273" r:id="rId13"/>
    <p:sldId id="275" r:id="rId14"/>
    <p:sldId id="274" r:id="rId15"/>
    <p:sldId id="276" r:id="rId16"/>
    <p:sldId id="277" r:id="rId17"/>
    <p:sldId id="278" r:id="rId18"/>
    <p:sldId id="279" r:id="rId19"/>
    <p:sldId id="280" r:id="rId20"/>
    <p:sldId id="281" r:id="rId21"/>
    <p:sldId id="282" r:id="rId22"/>
    <p:sldId id="283" r:id="rId23"/>
    <p:sldId id="284" r:id="rId24"/>
    <p:sldId id="285" r:id="rId25"/>
    <p:sldId id="286" r:id="rId26"/>
    <p:sldId id="289" r:id="rId27"/>
    <p:sldId id="290" r:id="rId28"/>
    <p:sldId id="291" r:id="rId29"/>
    <p:sldId id="292" r:id="rId30"/>
    <p:sldId id="293" r:id="rId31"/>
    <p:sldId id="294" r:id="rId32"/>
    <p:sldId id="295" r:id="rId33"/>
    <p:sldId id="297" r:id="rId34"/>
    <p:sldId id="296" r:id="rId35"/>
    <p:sldId id="298" r:id="rId36"/>
    <p:sldId id="299" r:id="rId37"/>
    <p:sldId id="300" r:id="rId38"/>
    <p:sldId id="301" r:id="rId39"/>
    <p:sldId id="310" r:id="rId40"/>
    <p:sldId id="314" r:id="rId41"/>
    <p:sldId id="315" r:id="rId42"/>
    <p:sldId id="316" r:id="rId43"/>
    <p:sldId id="302" r:id="rId44"/>
    <p:sldId id="303" r:id="rId45"/>
    <p:sldId id="304" r:id="rId46"/>
    <p:sldId id="306" r:id="rId47"/>
    <p:sldId id="305" r:id="rId48"/>
    <p:sldId id="307" r:id="rId49"/>
    <p:sldId id="318" r:id="rId50"/>
    <p:sldId id="321" r:id="rId51"/>
    <p:sldId id="319" r:id="rId52"/>
    <p:sldId id="320" r:id="rId53"/>
    <p:sldId id="322" r:id="rId54"/>
    <p:sldId id="323" r:id="rId55"/>
    <p:sldId id="317" r:id="rId5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file:///C:\Users\ESE%20HOSPITAL\Pictures\SIAU\reporte%20de%20quejas%20%20primer%20trimestre%202022%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SE%20HOSPITAL\Pictures\SIAU\reporte%20de%20quejas%20%20primer%20trimestre%202022%2020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2400" dirty="0"/>
              <a:t>COMPARATIVO CARTERA 2021-2022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3122504638060309"/>
          <c:y val="0.17171296296296296"/>
          <c:w val="0.678431181444339"/>
          <c:h val="0.49005358705161844"/>
        </c:manualLayout>
      </c:layout>
      <c:barChart>
        <c:barDir val="col"/>
        <c:grouping val="clustered"/>
        <c:varyColors val="0"/>
        <c:ser>
          <c:idx val="0"/>
          <c:order val="0"/>
          <c:tx>
            <c:strRef>
              <c:f>Hoja2!$G$3</c:f>
              <c:strCache>
                <c:ptCount val="1"/>
                <c:pt idx="0">
                  <c:v>TOTAL CARTERA 2021</c:v>
                </c:pt>
              </c:strCache>
            </c:strRef>
          </c:tx>
          <c:spPr>
            <a:solidFill>
              <a:schemeClr val="accent1"/>
            </a:solidFill>
            <a:ln>
              <a:noFill/>
            </a:ln>
            <a:effectLst/>
          </c:spPr>
          <c:invertIfNegative val="0"/>
          <c:cat>
            <c:strRef>
              <c:f>Hoja2!$F$4:$F$8</c:f>
              <c:strCache>
                <c:ptCount val="5"/>
                <c:pt idx="0">
                  <c:v>SUBTOTAL CONTRIBUTIVO</c:v>
                </c:pt>
                <c:pt idx="1">
                  <c:v>SUBTOTAL SUBSIDIADO</c:v>
                </c:pt>
                <c:pt idx="2">
                  <c:v>SUBTOTAL SOAT-ECAT</c:v>
                </c:pt>
                <c:pt idx="3">
                  <c:v>SUBTOTAL POBL. POBRE SECR. DEPARTAMENTALES - DISTRITALES (INCLUYE SERV. Y TCGIAS. SIN COBERTURA EN EL POS A LOS AFIL. REG. SUBSIDIADO)</c:v>
                </c:pt>
                <c:pt idx="4">
                  <c:v>SUBTOTAL OTROS DEUDORES POR VENTA DE SERVICIOS DE SALUD</c:v>
                </c:pt>
              </c:strCache>
            </c:strRef>
          </c:cat>
          <c:val>
            <c:numRef>
              <c:f>Hoja2!$G$4:$G$8</c:f>
              <c:numCache>
                <c:formatCode>#,##0</c:formatCode>
                <c:ptCount val="5"/>
                <c:pt idx="0">
                  <c:v>128490971</c:v>
                </c:pt>
                <c:pt idx="1">
                  <c:v>170846732</c:v>
                </c:pt>
                <c:pt idx="2">
                  <c:v>35440272</c:v>
                </c:pt>
                <c:pt idx="3">
                  <c:v>0</c:v>
                </c:pt>
                <c:pt idx="4">
                  <c:v>45090699</c:v>
                </c:pt>
              </c:numCache>
            </c:numRef>
          </c:val>
          <c:extLst>
            <c:ext xmlns:c16="http://schemas.microsoft.com/office/drawing/2014/chart" uri="{C3380CC4-5D6E-409C-BE32-E72D297353CC}">
              <c16:uniqueId val="{00000000-A5F3-4083-A04C-83565C6A3B68}"/>
            </c:ext>
          </c:extLst>
        </c:ser>
        <c:ser>
          <c:idx val="1"/>
          <c:order val="1"/>
          <c:tx>
            <c:strRef>
              <c:f>Hoja2!$H$3</c:f>
              <c:strCache>
                <c:ptCount val="1"/>
                <c:pt idx="0">
                  <c:v>TOTAL CARTERA 2022</c:v>
                </c:pt>
              </c:strCache>
            </c:strRef>
          </c:tx>
          <c:spPr>
            <a:solidFill>
              <a:schemeClr val="accent2"/>
            </a:solidFill>
            <a:ln>
              <a:noFill/>
            </a:ln>
            <a:effectLst/>
          </c:spPr>
          <c:invertIfNegative val="0"/>
          <c:cat>
            <c:strRef>
              <c:f>Hoja2!$F$4:$F$8</c:f>
              <c:strCache>
                <c:ptCount val="5"/>
                <c:pt idx="0">
                  <c:v>SUBTOTAL CONTRIBUTIVO</c:v>
                </c:pt>
                <c:pt idx="1">
                  <c:v>SUBTOTAL SUBSIDIADO</c:v>
                </c:pt>
                <c:pt idx="2">
                  <c:v>SUBTOTAL SOAT-ECAT</c:v>
                </c:pt>
                <c:pt idx="3">
                  <c:v>SUBTOTAL POBL. POBRE SECR. DEPARTAMENTALES - DISTRITALES (INCLUYE SERV. Y TCGIAS. SIN COBERTURA EN EL POS A LOS AFIL. REG. SUBSIDIADO)</c:v>
                </c:pt>
                <c:pt idx="4">
                  <c:v>SUBTOTAL OTROS DEUDORES POR VENTA DE SERVICIOS DE SALUD</c:v>
                </c:pt>
              </c:strCache>
            </c:strRef>
          </c:cat>
          <c:val>
            <c:numRef>
              <c:f>Hoja2!$H$4:$H$8</c:f>
              <c:numCache>
                <c:formatCode>#,##0</c:formatCode>
                <c:ptCount val="5"/>
                <c:pt idx="0">
                  <c:v>112172716</c:v>
                </c:pt>
                <c:pt idx="1">
                  <c:v>96586978</c:v>
                </c:pt>
                <c:pt idx="2">
                  <c:v>46867195</c:v>
                </c:pt>
                <c:pt idx="3">
                  <c:v>31375000</c:v>
                </c:pt>
                <c:pt idx="4">
                  <c:v>153137001</c:v>
                </c:pt>
              </c:numCache>
            </c:numRef>
          </c:val>
          <c:extLst>
            <c:ext xmlns:c16="http://schemas.microsoft.com/office/drawing/2014/chart" uri="{C3380CC4-5D6E-409C-BE32-E72D297353CC}">
              <c16:uniqueId val="{00000001-A5F3-4083-A04C-83565C6A3B68}"/>
            </c:ext>
          </c:extLst>
        </c:ser>
        <c:dLbls>
          <c:showLegendKey val="0"/>
          <c:showVal val="0"/>
          <c:showCatName val="0"/>
          <c:showSerName val="0"/>
          <c:showPercent val="0"/>
          <c:showBubbleSize val="0"/>
        </c:dLbls>
        <c:gapWidth val="219"/>
        <c:overlap val="-27"/>
        <c:axId val="486669488"/>
        <c:axId val="1019498272"/>
      </c:barChart>
      <c:catAx>
        <c:axId val="48666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9498272"/>
        <c:crosses val="autoZero"/>
        <c:auto val="1"/>
        <c:lblAlgn val="ctr"/>
        <c:lblOffset val="100"/>
        <c:noMultiLvlLbl val="0"/>
      </c:catAx>
      <c:valAx>
        <c:axId val="101949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666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Narrow" panose="020B0606020202030204" pitchFamily="34" charset="0"/>
                <a:ea typeface="+mn-ea"/>
                <a:cs typeface="+mn-cs"/>
              </a:defRPr>
            </a:pPr>
            <a:r>
              <a:rPr lang="es-CO" sz="2400" b="1" dirty="0">
                <a:latin typeface="Arial Narrow" panose="020B0606020202030204" pitchFamily="34" charset="0"/>
              </a:rPr>
              <a:t>COMPARATIVO</a:t>
            </a:r>
            <a:r>
              <a:rPr lang="es-CO" sz="2400" b="1" baseline="0" dirty="0">
                <a:latin typeface="Arial Narrow" panose="020B0606020202030204" pitchFamily="34" charset="0"/>
              </a:rPr>
              <a:t> INDICADORES 2021-2022</a:t>
            </a:r>
            <a:endParaRPr lang="es-CO" sz="2400" b="1" dirty="0">
              <a:latin typeface="Arial Narrow" panose="020B0606020202030204" pitchFamily="34" charset="0"/>
            </a:endParaRPr>
          </a:p>
        </c:rich>
      </c:tx>
      <c:layout>
        <c:manualLayout>
          <c:xMode val="edge"/>
          <c:yMode val="edge"/>
          <c:x val="0.18114379084967319"/>
          <c:y val="2.877697841726618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0"/>
          <c:order val="0"/>
          <c:tx>
            <c:strRef>
              <c:f>'2020'!$B$16</c:f>
              <c:strCache>
                <c:ptCount val="1"/>
                <c:pt idx="0">
                  <c:v>2021</c:v>
                </c:pt>
              </c:strCache>
            </c:strRef>
          </c:tx>
          <c:spPr>
            <a:solidFill>
              <a:schemeClr val="accent1"/>
            </a:solidFill>
            <a:ln>
              <a:noFill/>
            </a:ln>
            <a:effectLst/>
          </c:spPr>
          <c:invertIfNegative val="0"/>
          <c:cat>
            <c:strRef>
              <c:f>'2020'!$A$17:$A$28</c:f>
              <c:strCache>
                <c:ptCount val="12"/>
                <c:pt idx="0">
                  <c:v>TRASLADOS AMBULANCIA</c:v>
                </c:pt>
                <c:pt idx="1">
                  <c:v>HOSPITALIZACION</c:v>
                </c:pt>
                <c:pt idx="2">
                  <c:v>RADIOGRAFIA </c:v>
                </c:pt>
                <c:pt idx="3">
                  <c:v>CONSULTA DE URGENCIAS</c:v>
                </c:pt>
                <c:pt idx="4">
                  <c:v>ATENCION [VISITA] DOMICILIARIA</c:v>
                </c:pt>
                <c:pt idx="5">
                  <c:v>CONSULTA DE 1ER VEZ POR ODONTO</c:v>
                </c:pt>
                <c:pt idx="6">
                  <c:v>CONSULTA DE 1RA VEZ POR ENFERM</c:v>
                </c:pt>
                <c:pt idx="7">
                  <c:v>INTERCONSULTA POR MEDICO GENER</c:v>
                </c:pt>
                <c:pt idx="8">
                  <c:v>TOMA NO QUIRURGICA DE MUESTRA </c:v>
                </c:pt>
                <c:pt idx="9">
                  <c:v>PARTOS</c:v>
                </c:pt>
                <c:pt idx="10">
                  <c:v>LABORATORIO CLINICO</c:v>
                </c:pt>
                <c:pt idx="11">
                  <c:v>DERECHOS DE SALA DE PARTOS    </c:v>
                </c:pt>
              </c:strCache>
            </c:strRef>
          </c:cat>
          <c:val>
            <c:numRef>
              <c:f>'2020'!$B$17:$B$28</c:f>
              <c:numCache>
                <c:formatCode>General</c:formatCode>
                <c:ptCount val="12"/>
                <c:pt idx="0">
                  <c:v>169</c:v>
                </c:pt>
                <c:pt idx="1">
                  <c:v>14</c:v>
                </c:pt>
                <c:pt idx="2">
                  <c:v>132</c:v>
                </c:pt>
                <c:pt idx="3">
                  <c:v>1631</c:v>
                </c:pt>
                <c:pt idx="4">
                  <c:v>71</c:v>
                </c:pt>
                <c:pt idx="5">
                  <c:v>2113</c:v>
                </c:pt>
                <c:pt idx="6">
                  <c:v>1545</c:v>
                </c:pt>
                <c:pt idx="7">
                  <c:v>5494</c:v>
                </c:pt>
                <c:pt idx="8">
                  <c:v>303</c:v>
                </c:pt>
                <c:pt idx="9">
                  <c:v>6</c:v>
                </c:pt>
                <c:pt idx="10">
                  <c:v>6541</c:v>
                </c:pt>
                <c:pt idx="11">
                  <c:v>6</c:v>
                </c:pt>
              </c:numCache>
            </c:numRef>
          </c:val>
          <c:extLst>
            <c:ext xmlns:c16="http://schemas.microsoft.com/office/drawing/2014/chart" uri="{C3380CC4-5D6E-409C-BE32-E72D297353CC}">
              <c16:uniqueId val="{00000000-CEBB-45FC-A182-3AD9226BAC9D}"/>
            </c:ext>
          </c:extLst>
        </c:ser>
        <c:ser>
          <c:idx val="1"/>
          <c:order val="1"/>
          <c:tx>
            <c:strRef>
              <c:f>'2020'!$C$16</c:f>
              <c:strCache>
                <c:ptCount val="1"/>
                <c:pt idx="0">
                  <c:v>2022</c:v>
                </c:pt>
              </c:strCache>
            </c:strRef>
          </c:tx>
          <c:spPr>
            <a:solidFill>
              <a:schemeClr val="accent2"/>
            </a:solidFill>
            <a:ln>
              <a:noFill/>
            </a:ln>
            <a:effectLst/>
          </c:spPr>
          <c:invertIfNegative val="0"/>
          <c:cat>
            <c:strRef>
              <c:f>'2020'!$A$17:$A$28</c:f>
              <c:strCache>
                <c:ptCount val="12"/>
                <c:pt idx="0">
                  <c:v>TRASLADOS AMBULANCIA</c:v>
                </c:pt>
                <c:pt idx="1">
                  <c:v>HOSPITALIZACION</c:v>
                </c:pt>
                <c:pt idx="2">
                  <c:v>RADIOGRAFIA </c:v>
                </c:pt>
                <c:pt idx="3">
                  <c:v>CONSULTA DE URGENCIAS</c:v>
                </c:pt>
                <c:pt idx="4">
                  <c:v>ATENCION [VISITA] DOMICILIARIA</c:v>
                </c:pt>
                <c:pt idx="5">
                  <c:v>CONSULTA DE 1ER VEZ POR ODONTO</c:v>
                </c:pt>
                <c:pt idx="6">
                  <c:v>CONSULTA DE 1RA VEZ POR ENFERM</c:v>
                </c:pt>
                <c:pt idx="7">
                  <c:v>INTERCONSULTA POR MEDICO GENER</c:v>
                </c:pt>
                <c:pt idx="8">
                  <c:v>TOMA NO QUIRURGICA DE MUESTRA </c:v>
                </c:pt>
                <c:pt idx="9">
                  <c:v>PARTOS</c:v>
                </c:pt>
                <c:pt idx="10">
                  <c:v>LABORATORIO CLINICO</c:v>
                </c:pt>
                <c:pt idx="11">
                  <c:v>DERECHOS DE SALA DE PARTOS    </c:v>
                </c:pt>
              </c:strCache>
            </c:strRef>
          </c:cat>
          <c:val>
            <c:numRef>
              <c:f>'2020'!$C$17:$C$28</c:f>
              <c:numCache>
                <c:formatCode>General</c:formatCode>
                <c:ptCount val="12"/>
                <c:pt idx="0">
                  <c:v>123</c:v>
                </c:pt>
                <c:pt idx="1">
                  <c:v>23</c:v>
                </c:pt>
                <c:pt idx="2">
                  <c:v>310</c:v>
                </c:pt>
                <c:pt idx="3">
                  <c:v>2130</c:v>
                </c:pt>
                <c:pt idx="4">
                  <c:v>12</c:v>
                </c:pt>
                <c:pt idx="5">
                  <c:v>1717</c:v>
                </c:pt>
                <c:pt idx="6">
                  <c:v>1553</c:v>
                </c:pt>
                <c:pt idx="7">
                  <c:v>4823</c:v>
                </c:pt>
                <c:pt idx="8">
                  <c:v>298</c:v>
                </c:pt>
                <c:pt idx="9">
                  <c:v>3</c:v>
                </c:pt>
                <c:pt idx="10">
                  <c:v>7294</c:v>
                </c:pt>
                <c:pt idx="11">
                  <c:v>3</c:v>
                </c:pt>
              </c:numCache>
            </c:numRef>
          </c:val>
          <c:extLst>
            <c:ext xmlns:c16="http://schemas.microsoft.com/office/drawing/2014/chart" uri="{C3380CC4-5D6E-409C-BE32-E72D297353CC}">
              <c16:uniqueId val="{00000001-CEBB-45FC-A182-3AD9226BAC9D}"/>
            </c:ext>
          </c:extLst>
        </c:ser>
        <c:dLbls>
          <c:showLegendKey val="0"/>
          <c:showVal val="0"/>
          <c:showCatName val="0"/>
          <c:showSerName val="0"/>
          <c:showPercent val="0"/>
          <c:showBubbleSize val="0"/>
        </c:dLbls>
        <c:gapWidth val="219"/>
        <c:overlap val="-27"/>
        <c:axId val="1162052688"/>
        <c:axId val="153615920"/>
      </c:barChart>
      <c:catAx>
        <c:axId val="116205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3615920"/>
        <c:crosses val="autoZero"/>
        <c:auto val="1"/>
        <c:lblAlgn val="ctr"/>
        <c:lblOffset val="100"/>
        <c:noMultiLvlLbl val="0"/>
      </c:catAx>
      <c:valAx>
        <c:axId val="15361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6205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S"/>
              <a:t>CLASIFICACION POR TIPO DE PQRSF</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QUEJAS!$C$168</c:f>
              <c:strCache>
                <c:ptCount val="1"/>
                <c:pt idx="0">
                  <c:v>CLASIFICACION POR TIPO DE PQRSF</c:v>
                </c:pt>
              </c:strCache>
            </c:strRef>
          </c:tx>
          <c:explosion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13F-49FC-BA2D-60944731993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13F-49FC-BA2D-60944731993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13F-49FC-BA2D-60944731993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13F-49FC-BA2D-60944731993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13F-49FC-BA2D-6094473199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QUEJAS!$B$169:$B$173</c:f>
              <c:strCache>
                <c:ptCount val="5"/>
                <c:pt idx="0">
                  <c:v>QUEJAS</c:v>
                </c:pt>
                <c:pt idx="1">
                  <c:v>SUGERENCIAS</c:v>
                </c:pt>
                <c:pt idx="2">
                  <c:v>RECLAMOS</c:v>
                </c:pt>
                <c:pt idx="3">
                  <c:v>FELICITACIONES</c:v>
                </c:pt>
                <c:pt idx="4">
                  <c:v>PETICIONES</c:v>
                </c:pt>
              </c:strCache>
            </c:strRef>
          </c:cat>
          <c:val>
            <c:numRef>
              <c:f>QUEJAS!$C$169:$C$173</c:f>
              <c:numCache>
                <c:formatCode>General</c:formatCode>
                <c:ptCount val="5"/>
                <c:pt idx="0">
                  <c:v>15</c:v>
                </c:pt>
                <c:pt idx="1">
                  <c:v>2</c:v>
                </c:pt>
                <c:pt idx="2">
                  <c:v>1</c:v>
                </c:pt>
                <c:pt idx="3">
                  <c:v>1</c:v>
                </c:pt>
                <c:pt idx="4">
                  <c:v>0</c:v>
                </c:pt>
              </c:numCache>
            </c:numRef>
          </c:val>
          <c:extLst>
            <c:ext xmlns:c16="http://schemas.microsoft.com/office/drawing/2014/chart" uri="{C3380CC4-5D6E-409C-BE32-E72D297353CC}">
              <c16:uniqueId val="{0000000A-D13F-49FC-BA2D-60944731993A}"/>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PORCENTAJE</a:t>
            </a:r>
            <a:r>
              <a:rPr lang="en-US" baseline="0"/>
              <a:t> DE QUEJAS POR AREAS VIGENCIA 2022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051554822718061E-2"/>
          <c:y val="0.14628147959999624"/>
          <c:w val="0.77834328217134297"/>
          <c:h val="0.84177108909773379"/>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F5C-484E-AF4A-BC7CA0103F4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F5C-484E-AF4A-BC7CA0103F4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F5C-484E-AF4A-BC7CA0103F4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F5C-484E-AF4A-BC7CA0103F4B}"/>
              </c:ext>
            </c:extLst>
          </c:dPt>
          <c:dPt>
            <c:idx val="4"/>
            <c:bubble3D val="0"/>
            <c:explosion val="4"/>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F5C-484E-AF4A-BC7CA0103F4B}"/>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8F5C-484E-AF4A-BC7CA0103F4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8F5C-484E-AF4A-BC7CA0103F4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8F5C-484E-AF4A-BC7CA0103F4B}"/>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8F5C-484E-AF4A-BC7CA0103F4B}"/>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8F5C-484E-AF4A-BC7CA0103F4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QUEJAS!$B$79:$B$88</c:f>
              <c:strCache>
                <c:ptCount val="10"/>
                <c:pt idx="0">
                  <c:v>AREAS</c:v>
                </c:pt>
                <c:pt idx="1">
                  <c:v>FACTURACION</c:v>
                </c:pt>
                <c:pt idx="2">
                  <c:v>ENFERMERIA</c:v>
                </c:pt>
                <c:pt idx="3">
                  <c:v>HOSPITALIZACION</c:v>
                </c:pt>
                <c:pt idx="4">
                  <c:v>MEDICINA</c:v>
                </c:pt>
                <c:pt idx="5">
                  <c:v>ARCHIVO</c:v>
                </c:pt>
                <c:pt idx="6">
                  <c:v>LABORATORIO</c:v>
                </c:pt>
                <c:pt idx="7">
                  <c:v>VACUNACION</c:v>
                </c:pt>
                <c:pt idx="8">
                  <c:v>FARMACIA</c:v>
                </c:pt>
                <c:pt idx="9">
                  <c:v>ADMINISTRATIVA</c:v>
                </c:pt>
              </c:strCache>
            </c:strRef>
          </c:cat>
          <c:val>
            <c:numRef>
              <c:f>QUEJAS!$C$79:$C$88</c:f>
              <c:numCache>
                <c:formatCode>General</c:formatCode>
                <c:ptCount val="10"/>
                <c:pt idx="0">
                  <c:v>0</c:v>
                </c:pt>
                <c:pt idx="1">
                  <c:v>1</c:v>
                </c:pt>
                <c:pt idx="2">
                  <c:v>1</c:v>
                </c:pt>
                <c:pt idx="3">
                  <c:v>0</c:v>
                </c:pt>
                <c:pt idx="4">
                  <c:v>6</c:v>
                </c:pt>
                <c:pt idx="5">
                  <c:v>2</c:v>
                </c:pt>
                <c:pt idx="6">
                  <c:v>3</c:v>
                </c:pt>
                <c:pt idx="7">
                  <c:v>0</c:v>
                </c:pt>
                <c:pt idx="8">
                  <c:v>0</c:v>
                </c:pt>
                <c:pt idx="9">
                  <c:v>2</c:v>
                </c:pt>
              </c:numCache>
            </c:numRef>
          </c:val>
          <c:extLst>
            <c:ext xmlns:c16="http://schemas.microsoft.com/office/drawing/2014/chart" uri="{C3380CC4-5D6E-409C-BE32-E72D297353CC}">
              <c16:uniqueId val="{00000014-8F5C-484E-AF4A-BC7CA0103F4B}"/>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1A83-3ABB-8C70-3CD6-4AEEBF16E7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8EAA5BE-042D-5EF9-5134-83E77D722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50B3C7C-877C-3D27-5773-7B808C70273D}"/>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5" name="Marcador de pie de página 4">
            <a:extLst>
              <a:ext uri="{FF2B5EF4-FFF2-40B4-BE49-F238E27FC236}">
                <a16:creationId xmlns:a16="http://schemas.microsoft.com/office/drawing/2014/main" id="{3E7EDEA9-1F9E-C317-5388-5599DDB6801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B031A00-E005-7ECC-A7FB-45758962D8B2}"/>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139817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E5EDD-678D-20B0-8A18-534C49D7F4C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EB2A704-7DB5-E0C9-E9C4-CCF25D6E150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AE4C45D-1113-AC10-FC56-AF6749A6D5EC}"/>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5" name="Marcador de pie de página 4">
            <a:extLst>
              <a:ext uri="{FF2B5EF4-FFF2-40B4-BE49-F238E27FC236}">
                <a16:creationId xmlns:a16="http://schemas.microsoft.com/office/drawing/2014/main" id="{37D7D052-42C4-DF25-B218-8174BA90F4E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BE2B509D-D94A-E87B-5510-4F7DB9936F4F}"/>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157039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1D1F33-6284-BB54-7485-E25C74C38C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329F96-7C84-77FF-BE65-26D50FB5F7C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5F93516-D175-07AC-30AF-F2FE380235EE}"/>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5" name="Marcador de pie de página 4">
            <a:extLst>
              <a:ext uri="{FF2B5EF4-FFF2-40B4-BE49-F238E27FC236}">
                <a16:creationId xmlns:a16="http://schemas.microsoft.com/office/drawing/2014/main" id="{5BBA7224-1F5F-C05F-41EC-8F57E1D9EFE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D90488B-A73E-2BB4-8170-FA8B54792ADE}"/>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291809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96E2E-10A6-5B76-CAF6-41873CB92DE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158F27C-39D7-674B-9F53-EB38CFB5C3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0421146-4251-6319-E90E-D6C8AF881750}"/>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5" name="Marcador de pie de página 4">
            <a:extLst>
              <a:ext uri="{FF2B5EF4-FFF2-40B4-BE49-F238E27FC236}">
                <a16:creationId xmlns:a16="http://schemas.microsoft.com/office/drawing/2014/main" id="{0F19959A-123A-DC61-96BE-5089C7021F4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F920C30-5ABE-E7CD-D627-19F690A8AB7F}"/>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397792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6C68A-8205-DE14-E9AE-6DC7EF2238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4D3594-1BD8-09C9-EC29-1F1BC9013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BEC7EBD-19FA-D4C1-841A-D93D2083FCB0}"/>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5" name="Marcador de pie de página 4">
            <a:extLst>
              <a:ext uri="{FF2B5EF4-FFF2-40B4-BE49-F238E27FC236}">
                <a16:creationId xmlns:a16="http://schemas.microsoft.com/office/drawing/2014/main" id="{7855480E-37D3-1BB6-64C6-F13903A307A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26C0C3F-629F-966B-ABC3-0DD6C04D89AB}"/>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47719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C458C-5854-38ED-3589-FC7740B6407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E783EA8-2A71-34C6-BBA9-B69C945210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3693959-E09F-603A-7748-033355804AC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7C25FCB-69EA-28C2-D6A3-AACCEC5C2EEF}"/>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6" name="Marcador de pie de página 5">
            <a:extLst>
              <a:ext uri="{FF2B5EF4-FFF2-40B4-BE49-F238E27FC236}">
                <a16:creationId xmlns:a16="http://schemas.microsoft.com/office/drawing/2014/main" id="{46940F0C-563A-C2C2-25E7-FB2B49F205B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539728A-899C-82C6-6C9F-98251D8AB0DA}"/>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146493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DD825-1938-CFC8-7B5A-EF06F5AF1E8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BC91FCB-6628-4583-FC5E-5F29E5B5C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ACC06E-26CD-036F-9021-9114AE64DA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F024CF9-0FF6-3B2F-8508-4EDCBBDB6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D49AD2-090E-AB6A-2CC7-7EADB5F453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1BCBD44-425E-A862-E127-6C86A0E868AC}"/>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8" name="Marcador de pie de página 7">
            <a:extLst>
              <a:ext uri="{FF2B5EF4-FFF2-40B4-BE49-F238E27FC236}">
                <a16:creationId xmlns:a16="http://schemas.microsoft.com/office/drawing/2014/main" id="{C2944C21-1D2C-AF22-526E-9D45042BB147}"/>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9AF8886A-0451-C7F4-C75C-883512299FB2}"/>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293533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B2082-BA65-33CE-A6EB-708DA45360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BBC0D0D-7AF4-4182-1296-ABDB0ACEFE44}"/>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4" name="Marcador de pie de página 3">
            <a:extLst>
              <a:ext uri="{FF2B5EF4-FFF2-40B4-BE49-F238E27FC236}">
                <a16:creationId xmlns:a16="http://schemas.microsoft.com/office/drawing/2014/main" id="{A18C4E36-02F0-0719-8863-7E9D09246B07}"/>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DDE15D0-226E-0F73-0114-2DC22BF82294}"/>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55188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913B79-8604-A329-1932-9B37C86B820B}"/>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3" name="Marcador de pie de página 2">
            <a:extLst>
              <a:ext uri="{FF2B5EF4-FFF2-40B4-BE49-F238E27FC236}">
                <a16:creationId xmlns:a16="http://schemas.microsoft.com/office/drawing/2014/main" id="{4C8E5B92-5F73-F7AD-A19D-09D1FA6A70FE}"/>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E409ACB-82D5-1CB3-C232-D98076C1F5CE}"/>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202520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9B441-5DBA-A063-950D-6CA5BDC4D1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5DCB4D2-D93D-82B6-6B29-674D60698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4EF626C-B6FA-9FB2-DAC3-E72E7E852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ACCBBD-0BC7-1EAA-B5DE-D519E09819AC}"/>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6" name="Marcador de pie de página 5">
            <a:extLst>
              <a:ext uri="{FF2B5EF4-FFF2-40B4-BE49-F238E27FC236}">
                <a16:creationId xmlns:a16="http://schemas.microsoft.com/office/drawing/2014/main" id="{4DEDF0F5-83CF-BFB9-22AE-BEB5F0A84ADB}"/>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3750029D-48EF-8154-D258-CD296A56DA7E}"/>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8930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3ACC3-4948-A3AA-ACCC-6178F2629D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A92CEDA-98A2-C9C2-355E-07EA8B3C7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2493B40A-EA64-1974-615E-FB74621C2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4A83EC-BC74-1FB3-B9D9-FB0B43BF5FAB}"/>
              </a:ext>
            </a:extLst>
          </p:cNvPr>
          <p:cNvSpPr>
            <a:spLocks noGrp="1"/>
          </p:cNvSpPr>
          <p:nvPr>
            <p:ph type="dt" sz="half" idx="10"/>
          </p:nvPr>
        </p:nvSpPr>
        <p:spPr/>
        <p:txBody>
          <a:bodyPr/>
          <a:lstStyle/>
          <a:p>
            <a:fld id="{424F9FF0-94BF-49A9-B8A0-1C03DC7D4F8F}" type="datetimeFigureOut">
              <a:rPr lang="es-CO" smtClean="0"/>
              <a:t>27/03/2023</a:t>
            </a:fld>
            <a:endParaRPr lang="es-CO" dirty="0"/>
          </a:p>
        </p:txBody>
      </p:sp>
      <p:sp>
        <p:nvSpPr>
          <p:cNvPr id="6" name="Marcador de pie de página 5">
            <a:extLst>
              <a:ext uri="{FF2B5EF4-FFF2-40B4-BE49-F238E27FC236}">
                <a16:creationId xmlns:a16="http://schemas.microsoft.com/office/drawing/2014/main" id="{383BDD96-70E4-F4EC-0CFF-4FD3C61C25B4}"/>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6226690A-976F-EA4D-A998-69009CD23F11}"/>
              </a:ext>
            </a:extLst>
          </p:cNvPr>
          <p:cNvSpPr>
            <a:spLocks noGrp="1"/>
          </p:cNvSpPr>
          <p:nvPr>
            <p:ph type="sldNum" sz="quarter" idx="12"/>
          </p:nvPr>
        </p:nvSpPr>
        <p:spPr/>
        <p:txBody>
          <a:bodyPr/>
          <a:lstStyle/>
          <a:p>
            <a:fld id="{98DDA8AE-0382-4BC2-A914-867B3667FCE2}" type="slidenum">
              <a:rPr lang="es-CO" smtClean="0"/>
              <a:t>‹Nº›</a:t>
            </a:fld>
            <a:endParaRPr lang="es-CO" dirty="0"/>
          </a:p>
        </p:txBody>
      </p:sp>
    </p:spTree>
    <p:extLst>
      <p:ext uri="{BB962C8B-B14F-4D97-AF65-F5344CB8AC3E}">
        <p14:creationId xmlns:p14="http://schemas.microsoft.com/office/powerpoint/2010/main" val="7334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36C1A6-A87D-4520-F920-2E809685A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C776E8D-95C3-62E9-F1D0-ECD63A494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FB790C1-BEC7-2D3A-BC16-BAAD9CAE3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F9FF0-94BF-49A9-B8A0-1C03DC7D4F8F}" type="datetimeFigureOut">
              <a:rPr lang="es-CO" smtClean="0"/>
              <a:t>27/03/2023</a:t>
            </a:fld>
            <a:endParaRPr lang="es-CO" dirty="0"/>
          </a:p>
        </p:txBody>
      </p:sp>
      <p:sp>
        <p:nvSpPr>
          <p:cNvPr id="5" name="Marcador de pie de página 4">
            <a:extLst>
              <a:ext uri="{FF2B5EF4-FFF2-40B4-BE49-F238E27FC236}">
                <a16:creationId xmlns:a16="http://schemas.microsoft.com/office/drawing/2014/main" id="{DC6554EA-9175-46F8-6618-C0BE6A0C8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81C28F7F-6F63-CCCB-8C54-6E6AE7717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DA8AE-0382-4BC2-A914-867B3667FCE2}" type="slidenum">
              <a:rPr lang="es-CO" smtClean="0"/>
              <a:t>‹Nº›</a:t>
            </a:fld>
            <a:endParaRPr lang="es-CO" dirty="0"/>
          </a:p>
        </p:txBody>
      </p:sp>
    </p:spTree>
    <p:extLst>
      <p:ext uri="{BB962C8B-B14F-4D97-AF65-F5344CB8AC3E}">
        <p14:creationId xmlns:p14="http://schemas.microsoft.com/office/powerpoint/2010/main" val="135906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jpe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5F7DE425-5919-4834-8CAF-4E839F0E70F4}"/>
              </a:ext>
            </a:extLst>
          </p:cNvPr>
          <p:cNvPicPr>
            <a:picLocks noChangeAspect="1"/>
          </p:cNvPicPr>
          <p:nvPr/>
        </p:nvPicPr>
        <p:blipFill>
          <a:blip r:embed="rId2"/>
          <a:stretch>
            <a:fillRect/>
          </a:stretch>
        </p:blipFill>
        <p:spPr>
          <a:xfrm rot="5400000">
            <a:off x="8952164" y="65711"/>
            <a:ext cx="3154131" cy="3022709"/>
          </a:xfrm>
          <a:prstGeom prst="rect">
            <a:avLst/>
          </a:prstGeom>
        </p:spPr>
      </p:pic>
      <p:pic>
        <p:nvPicPr>
          <p:cNvPr id="15" name="Imagen 14">
            <a:extLst>
              <a:ext uri="{FF2B5EF4-FFF2-40B4-BE49-F238E27FC236}">
                <a16:creationId xmlns:a16="http://schemas.microsoft.com/office/drawing/2014/main" id="{DFDD5107-D08E-4F6A-A011-6609CF314F2E}"/>
              </a:ext>
            </a:extLst>
          </p:cNvPr>
          <p:cNvPicPr>
            <a:picLocks noChangeAspect="1"/>
          </p:cNvPicPr>
          <p:nvPr/>
        </p:nvPicPr>
        <p:blipFill>
          <a:blip r:embed="rId3"/>
          <a:stretch>
            <a:fillRect/>
          </a:stretch>
        </p:blipFill>
        <p:spPr>
          <a:xfrm>
            <a:off x="0" y="2463724"/>
            <a:ext cx="3520966" cy="4394276"/>
          </a:xfrm>
          <a:prstGeom prst="rect">
            <a:avLst/>
          </a:prstGeom>
        </p:spPr>
      </p:pic>
      <p:sp>
        <p:nvSpPr>
          <p:cNvPr id="5" name="CuadroTexto 4">
            <a:extLst>
              <a:ext uri="{FF2B5EF4-FFF2-40B4-BE49-F238E27FC236}">
                <a16:creationId xmlns:a16="http://schemas.microsoft.com/office/drawing/2014/main" id="{2A44B0CD-267A-DA1B-0AF1-919443C141C6}"/>
              </a:ext>
            </a:extLst>
          </p:cNvPr>
          <p:cNvSpPr txBox="1"/>
          <p:nvPr/>
        </p:nvSpPr>
        <p:spPr>
          <a:xfrm>
            <a:off x="2414587" y="2705101"/>
            <a:ext cx="7362825" cy="3599127"/>
          </a:xfrm>
          <a:prstGeom prst="rect">
            <a:avLst/>
          </a:prstGeom>
          <a:noFill/>
        </p:spPr>
        <p:txBody>
          <a:bodyPr wrap="square">
            <a:spAutoFit/>
          </a:bodyPr>
          <a:lstStyle/>
          <a:p>
            <a:pPr algn="ctr">
              <a:lnSpc>
                <a:spcPct val="107000"/>
              </a:lnSpc>
              <a:spcAft>
                <a:spcPts val="800"/>
              </a:spcAft>
            </a:pPr>
            <a:r>
              <a:rPr lang="es-ES" sz="3600" b="1" dirty="0">
                <a:effectLst/>
                <a:latin typeface="Arial Narrow" panose="020B0606020202030204" pitchFamily="34" charset="0"/>
                <a:ea typeface="Calibri" panose="020F0502020204030204" pitchFamily="34" charset="0"/>
                <a:cs typeface="Times New Roman" panose="02020603050405020304" pitchFamily="18" charset="0"/>
              </a:rPr>
              <a:t>INFORME DE RENDICION DE CUENTAS</a:t>
            </a:r>
            <a:endParaRPr lang="es-CO" sz="36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600" b="1" dirty="0">
                <a:effectLst/>
                <a:latin typeface="Arial Narrow" panose="020B0606020202030204" pitchFamily="34" charset="0"/>
                <a:ea typeface="Calibri" panose="020F0502020204030204" pitchFamily="34" charset="0"/>
                <a:cs typeface="Times New Roman" panose="02020603050405020304" pitchFamily="18" charset="0"/>
              </a:rPr>
              <a:t>VIGENCIA 2022</a:t>
            </a:r>
          </a:p>
          <a:p>
            <a:pPr algn="ctr">
              <a:lnSpc>
                <a:spcPct val="107000"/>
              </a:lnSpc>
              <a:spcAft>
                <a:spcPts val="800"/>
              </a:spcAft>
            </a:pPr>
            <a:r>
              <a:rPr lang="es-ES" sz="3600" b="1" dirty="0">
                <a:latin typeface="Arial Narrow" panose="020B0606020202030204" pitchFamily="34" charset="0"/>
                <a:ea typeface="Calibri" panose="020F0502020204030204" pitchFamily="34" charset="0"/>
                <a:cs typeface="Times New Roman" panose="02020603050405020304" pitchFamily="18" charset="0"/>
              </a:rPr>
              <a:t>HOSPITAL MUNICIPAL DE EL DORADO E.S.E</a:t>
            </a:r>
            <a:endParaRPr lang="es-CO" sz="36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8154BAFF-551C-4A78-BAB9-757B825A8C1F}"/>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r="55182" b="4133"/>
          <a:stretch/>
        </p:blipFill>
        <p:spPr>
          <a:xfrm>
            <a:off x="3250722" y="79214"/>
            <a:ext cx="5420314" cy="6437435"/>
          </a:xfrm>
          <a:prstGeom prst="rect">
            <a:avLst/>
          </a:prstGeom>
        </p:spPr>
      </p:pic>
    </p:spTree>
    <p:extLst>
      <p:ext uri="{BB962C8B-B14F-4D97-AF65-F5344CB8AC3E}">
        <p14:creationId xmlns:p14="http://schemas.microsoft.com/office/powerpoint/2010/main" val="66757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92CDB76-A6FA-406C-B0C1-20EF3870965E}"/>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FC903862-4E4C-4B16-BF35-798A7030DFEB}"/>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4" name="Imagen 3">
            <a:extLst>
              <a:ext uri="{FF2B5EF4-FFF2-40B4-BE49-F238E27FC236}">
                <a16:creationId xmlns:a16="http://schemas.microsoft.com/office/drawing/2014/main" id="{C5C76FC6-DD28-4AE9-BAEC-BD5C9059A201}"/>
              </a:ext>
            </a:extLst>
          </p:cNvPr>
          <p:cNvPicPr>
            <a:picLocks noChangeAspect="1"/>
          </p:cNvPicPr>
          <p:nvPr/>
        </p:nvPicPr>
        <p:blipFill rotWithShape="1">
          <a:blip r:embed="rId4"/>
          <a:srcRect l="24709" r="28336"/>
          <a:stretch/>
        </p:blipFill>
        <p:spPr>
          <a:xfrm>
            <a:off x="11260613" y="5780690"/>
            <a:ext cx="870953" cy="1077310"/>
          </a:xfrm>
          <a:prstGeom prst="rect">
            <a:avLst/>
          </a:prstGeom>
        </p:spPr>
      </p:pic>
      <p:sp>
        <p:nvSpPr>
          <p:cNvPr id="2" name="Título 1">
            <a:extLst>
              <a:ext uri="{FF2B5EF4-FFF2-40B4-BE49-F238E27FC236}">
                <a16:creationId xmlns:a16="http://schemas.microsoft.com/office/drawing/2014/main" id="{BEF8BDD4-F881-C627-65F6-04232F5A236E}"/>
              </a:ext>
            </a:extLst>
          </p:cNvPr>
          <p:cNvSpPr>
            <a:spLocks noGrp="1"/>
          </p:cNvSpPr>
          <p:nvPr>
            <p:ph type="title"/>
          </p:nvPr>
        </p:nvSpPr>
        <p:spPr/>
        <p:txBody>
          <a:bodyPr/>
          <a:lstStyle/>
          <a:p>
            <a:pPr algn="ctr"/>
            <a:r>
              <a:rPr lang="es-CO" sz="2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PRESUPUESTO DE GASTOS 2022</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graphicFrame>
        <p:nvGraphicFramePr>
          <p:cNvPr id="3" name="Tabla 2">
            <a:extLst>
              <a:ext uri="{FF2B5EF4-FFF2-40B4-BE49-F238E27FC236}">
                <a16:creationId xmlns:a16="http://schemas.microsoft.com/office/drawing/2014/main" id="{4FC3D11F-4183-539F-5DFD-C3B661126DFC}"/>
              </a:ext>
            </a:extLst>
          </p:cNvPr>
          <p:cNvGraphicFramePr>
            <a:graphicFrameLocks noGrp="1"/>
          </p:cNvGraphicFramePr>
          <p:nvPr>
            <p:extLst>
              <p:ext uri="{D42A27DB-BD31-4B8C-83A1-F6EECF244321}">
                <p14:modId xmlns:p14="http://schemas.microsoft.com/office/powerpoint/2010/main" val="1856317642"/>
              </p:ext>
            </p:extLst>
          </p:nvPr>
        </p:nvGraphicFramePr>
        <p:xfrm>
          <a:off x="1590674" y="1000125"/>
          <a:ext cx="9572624" cy="5707615"/>
        </p:xfrm>
        <a:graphic>
          <a:graphicData uri="http://schemas.openxmlformats.org/drawingml/2006/table">
            <a:tbl>
              <a:tblPr firstRow="1" firstCol="1" bandRow="1"/>
              <a:tblGrid>
                <a:gridCol w="619173">
                  <a:extLst>
                    <a:ext uri="{9D8B030D-6E8A-4147-A177-3AD203B41FA5}">
                      <a16:colId xmlns:a16="http://schemas.microsoft.com/office/drawing/2014/main" val="1907876273"/>
                    </a:ext>
                  </a:extLst>
                </a:gridCol>
                <a:gridCol w="1551303">
                  <a:extLst>
                    <a:ext uri="{9D8B030D-6E8A-4147-A177-3AD203B41FA5}">
                      <a16:colId xmlns:a16="http://schemas.microsoft.com/office/drawing/2014/main" val="623297035"/>
                    </a:ext>
                  </a:extLst>
                </a:gridCol>
                <a:gridCol w="1307679">
                  <a:extLst>
                    <a:ext uri="{9D8B030D-6E8A-4147-A177-3AD203B41FA5}">
                      <a16:colId xmlns:a16="http://schemas.microsoft.com/office/drawing/2014/main" val="97968512"/>
                    </a:ext>
                  </a:extLst>
                </a:gridCol>
                <a:gridCol w="994722">
                  <a:extLst>
                    <a:ext uri="{9D8B030D-6E8A-4147-A177-3AD203B41FA5}">
                      <a16:colId xmlns:a16="http://schemas.microsoft.com/office/drawing/2014/main" val="1086162672"/>
                    </a:ext>
                  </a:extLst>
                </a:gridCol>
                <a:gridCol w="1307679">
                  <a:extLst>
                    <a:ext uri="{9D8B030D-6E8A-4147-A177-3AD203B41FA5}">
                      <a16:colId xmlns:a16="http://schemas.microsoft.com/office/drawing/2014/main" val="1713184779"/>
                    </a:ext>
                  </a:extLst>
                </a:gridCol>
                <a:gridCol w="1333675">
                  <a:extLst>
                    <a:ext uri="{9D8B030D-6E8A-4147-A177-3AD203B41FA5}">
                      <a16:colId xmlns:a16="http://schemas.microsoft.com/office/drawing/2014/main" val="2001149202"/>
                    </a:ext>
                  </a:extLst>
                </a:gridCol>
                <a:gridCol w="1124718">
                  <a:extLst>
                    <a:ext uri="{9D8B030D-6E8A-4147-A177-3AD203B41FA5}">
                      <a16:colId xmlns:a16="http://schemas.microsoft.com/office/drawing/2014/main" val="3107607484"/>
                    </a:ext>
                  </a:extLst>
                </a:gridCol>
                <a:gridCol w="1333675">
                  <a:extLst>
                    <a:ext uri="{9D8B030D-6E8A-4147-A177-3AD203B41FA5}">
                      <a16:colId xmlns:a16="http://schemas.microsoft.com/office/drawing/2014/main" val="4221854357"/>
                    </a:ext>
                  </a:extLst>
                </a:gridCol>
              </a:tblGrid>
              <a:tr h="439911">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DESCRIPCION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PRESUPUESTO INCIAL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ADICIONES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PRESUPUESTO DEFINITIVO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OBLIGACIONES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PAGOS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OBLIGACIONES POR PAGAR</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19692408"/>
                  </a:ext>
                </a:extLst>
              </a:tr>
              <a:tr h="290710">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GASTOS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1.035.041.122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535.455.202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1.570.496.324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1.520.508.749</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1.492.267.615</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28.241.134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10001"/>
                  </a:ext>
                </a:extLst>
              </a:tr>
              <a:tr h="439965">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GASTOS DE FUNCIONAMIENTO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995.041.122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318.770.449</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1.282.811.571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1.247.026.405</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1.218.785.271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28.241.134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82958172"/>
                  </a:ext>
                </a:extLst>
              </a:tr>
              <a:tr h="439965">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21 1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GASTOS DE PERSONAL DE NOMINA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410.611.914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103.706.781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431.552.530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418.626.351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418.626.351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383156"/>
                  </a:ext>
                </a:extLst>
              </a:tr>
              <a:tr h="439965">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21 2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SERVICIOS PERSONALES INDIRECTOS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329.132.791</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55.585.168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413.637.124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413.637.124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407.437.124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6.200.000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444644"/>
                  </a:ext>
                </a:extLst>
              </a:tr>
              <a:tr h="589166">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21 3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APORTES PATRONALES SECTOR PRIVADO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114.138.950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28.000.000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142.985.958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142.985.958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142.985.958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088028"/>
                  </a:ext>
                </a:extLst>
              </a:tr>
              <a:tr h="290764">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21 4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GASTOS GENERALES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061917"/>
                  </a:ext>
                </a:extLst>
              </a:tr>
              <a:tr h="290764">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21 4 1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ADQUISICION DE BIENES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41.400.000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99.800.000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141.200.000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126.823.873</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120.657.747</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8.070.134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453338"/>
                  </a:ext>
                </a:extLst>
              </a:tr>
              <a:tr h="290764">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21 4 2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ADQUISICION DE SERVICIOS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31.039.000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33.039.000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29.615.278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27.711.270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493125"/>
                  </a:ext>
                </a:extLst>
              </a:tr>
              <a:tr h="290764">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21 4 3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MANTENIMIENTO ESE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48.718.467</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21.678.500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92.396.959</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90.633.195</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76.662.195</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13.971.000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003268"/>
                  </a:ext>
                </a:extLst>
              </a:tr>
              <a:tr h="290764">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21 4 4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SERVICIOS PUBLICOS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28.000.000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24.704.626</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24.704.626</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49453"/>
                  </a:ext>
                </a:extLst>
              </a:tr>
              <a:tr h="439965">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GASTOS DE OPERACION COMERCIAL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40.000.000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66.100.000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106.100.000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93.496.479</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93.496.479</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838551740"/>
                  </a:ext>
                </a:extLst>
              </a:tr>
              <a:tr h="439965">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INVERSION - ADQUISICION AMBULANCIA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91.542.215</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122.542.215</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122.481.102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122.481.102</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29772799"/>
                  </a:ext>
                </a:extLst>
              </a:tr>
              <a:tr h="589166">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CUENTAS POR PAGAR VIGENCIAS ANTERIORES                                                                                                                                                                                                                                                                      </a:t>
                      </a:r>
                      <a:endParaRPr lang="es-CO"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59.042.538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59.042.538</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57.504.763</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57.504.763</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a:lnSpc>
                          <a:spcPct val="107000"/>
                        </a:lnSpc>
                        <a:spcAft>
                          <a:spcPts val="800"/>
                        </a:spcAft>
                      </a:pPr>
                      <a:r>
                        <a:rPr lang="es-CO"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04" marR="30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226966716"/>
                  </a:ext>
                </a:extLst>
              </a:tr>
            </a:tbl>
          </a:graphicData>
        </a:graphic>
      </p:graphicFrame>
    </p:spTree>
    <p:extLst>
      <p:ext uri="{BB962C8B-B14F-4D97-AF65-F5344CB8AC3E}">
        <p14:creationId xmlns:p14="http://schemas.microsoft.com/office/powerpoint/2010/main" val="91701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7BAE62F-32E5-488B-9538-D0CBCA93BA05}"/>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3A9DA419-90EA-41C5-BCF3-B80F0B515455}"/>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BFBBFA97-95BD-369D-6A85-3129951F4D84}"/>
              </a:ext>
            </a:extLst>
          </p:cNvPr>
          <p:cNvSpPr>
            <a:spLocks noGrp="1"/>
          </p:cNvSpPr>
          <p:nvPr>
            <p:ph type="title"/>
          </p:nvPr>
        </p:nvSpPr>
        <p:spPr/>
        <p:txBody>
          <a:bodyPr>
            <a:normAutofit/>
          </a:bodyPr>
          <a:lstStyle/>
          <a:p>
            <a:pPr algn="ctr"/>
            <a:r>
              <a:rPr lang="es-ES" sz="2400" b="1" dirty="0">
                <a:latin typeface="Arial Narrow" panose="020B0606020202030204" pitchFamily="34" charset="0"/>
              </a:rPr>
              <a:t>CONCLUSIONES</a:t>
            </a:r>
            <a:endParaRPr lang="es-CO" sz="2400" b="1" dirty="0">
              <a:latin typeface="Arial Narrow" panose="020B0606020202030204" pitchFamily="34" charset="0"/>
            </a:endParaRPr>
          </a:p>
        </p:txBody>
      </p:sp>
      <p:sp>
        <p:nvSpPr>
          <p:cNvPr id="4" name="CuadroTexto 3">
            <a:extLst>
              <a:ext uri="{FF2B5EF4-FFF2-40B4-BE49-F238E27FC236}">
                <a16:creationId xmlns:a16="http://schemas.microsoft.com/office/drawing/2014/main" id="{AE510E33-F08A-1D30-258D-E94F9FF2074B}"/>
              </a:ext>
            </a:extLst>
          </p:cNvPr>
          <p:cNvSpPr txBox="1"/>
          <p:nvPr/>
        </p:nvSpPr>
        <p:spPr>
          <a:xfrm>
            <a:off x="733425" y="2102355"/>
            <a:ext cx="10515599" cy="304352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Los compromisos de la vigencia 2022, se realizaron con base en el ingreso en efectivo que recibió la ESE.</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Las cuentas por pagar de la vigencia, se presentaron por inoportunidad en la presentación de informes del personal y proveedores  ,aunque se contaba con el efectivo para realizar su pagos.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La ESE realizo el pago del saldo de la ambulancia por valor de $32.781.102, con recursos propios.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B0D2522F-0771-4E6E-B3F4-0639907061EB}"/>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62680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6837544-D6F4-48A2-BA2E-7F4810E91506}"/>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22A9B3DC-B68F-4C11-8842-79F91CFE1A9D}"/>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E1B7601A-882C-DB7A-5430-905ED53261BF}"/>
              </a:ext>
            </a:extLst>
          </p:cNvPr>
          <p:cNvSpPr>
            <a:spLocks noGrp="1"/>
          </p:cNvSpPr>
          <p:nvPr>
            <p:ph type="title"/>
          </p:nvPr>
        </p:nvSpPr>
        <p:spPr/>
        <p:txBody>
          <a:bodyPr>
            <a:normAutofit/>
          </a:bodyPr>
          <a:lstStyle/>
          <a:p>
            <a:pPr algn="ctr"/>
            <a:r>
              <a:rPr lang="es-CO" sz="2400" b="1" dirty="0">
                <a:effectLst/>
                <a:latin typeface="Arial Narrow" panose="020B0606020202030204" pitchFamily="34" charset="0"/>
                <a:ea typeface="Calibri" panose="020F0502020204030204" pitchFamily="34" charset="0"/>
                <a:cs typeface="Times New Roman" panose="02020603050405020304" pitchFamily="18" charset="0"/>
              </a:rPr>
              <a:t>FACTURACION COMPARATIVO 2021/2022</a:t>
            </a:r>
            <a:endParaRPr lang="es-CO" sz="2400" dirty="0"/>
          </a:p>
        </p:txBody>
      </p:sp>
      <p:graphicFrame>
        <p:nvGraphicFramePr>
          <p:cNvPr id="3" name="Tabla 2">
            <a:extLst>
              <a:ext uri="{FF2B5EF4-FFF2-40B4-BE49-F238E27FC236}">
                <a16:creationId xmlns:a16="http://schemas.microsoft.com/office/drawing/2014/main" id="{605D6520-9A06-209B-8A20-313F7FF506E5}"/>
              </a:ext>
            </a:extLst>
          </p:cNvPr>
          <p:cNvGraphicFramePr>
            <a:graphicFrameLocks noGrp="1"/>
          </p:cNvGraphicFramePr>
          <p:nvPr>
            <p:extLst>
              <p:ext uri="{D42A27DB-BD31-4B8C-83A1-F6EECF244321}">
                <p14:modId xmlns:p14="http://schemas.microsoft.com/office/powerpoint/2010/main" val="2304497116"/>
              </p:ext>
            </p:extLst>
          </p:nvPr>
        </p:nvGraphicFramePr>
        <p:xfrm>
          <a:off x="2143124" y="1690688"/>
          <a:ext cx="8105776" cy="4802187"/>
        </p:xfrm>
        <a:graphic>
          <a:graphicData uri="http://schemas.openxmlformats.org/drawingml/2006/table">
            <a:tbl>
              <a:tblPr firstRow="1" firstCol="1" bandRow="1"/>
              <a:tblGrid>
                <a:gridCol w="2026444">
                  <a:extLst>
                    <a:ext uri="{9D8B030D-6E8A-4147-A177-3AD203B41FA5}">
                      <a16:colId xmlns:a16="http://schemas.microsoft.com/office/drawing/2014/main" val="177220455"/>
                    </a:ext>
                  </a:extLst>
                </a:gridCol>
                <a:gridCol w="2026444">
                  <a:extLst>
                    <a:ext uri="{9D8B030D-6E8A-4147-A177-3AD203B41FA5}">
                      <a16:colId xmlns:a16="http://schemas.microsoft.com/office/drawing/2014/main" val="256572386"/>
                    </a:ext>
                  </a:extLst>
                </a:gridCol>
                <a:gridCol w="2026444">
                  <a:extLst>
                    <a:ext uri="{9D8B030D-6E8A-4147-A177-3AD203B41FA5}">
                      <a16:colId xmlns:a16="http://schemas.microsoft.com/office/drawing/2014/main" val="2294415289"/>
                    </a:ext>
                  </a:extLst>
                </a:gridCol>
                <a:gridCol w="2026444">
                  <a:extLst>
                    <a:ext uri="{9D8B030D-6E8A-4147-A177-3AD203B41FA5}">
                      <a16:colId xmlns:a16="http://schemas.microsoft.com/office/drawing/2014/main" val="3563800324"/>
                    </a:ext>
                  </a:extLst>
                </a:gridCol>
              </a:tblGrid>
              <a:tr h="468249">
                <a:tc gridSpan="2">
                  <a:txBody>
                    <a:bodyPr/>
                    <a:lstStyle/>
                    <a:p>
                      <a:pPr algn="ctr">
                        <a:lnSpc>
                          <a:spcPct val="107000"/>
                        </a:lnSpc>
                        <a:spcAft>
                          <a:spcPts val="800"/>
                        </a:spcAft>
                      </a:pP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FACTURACION VIGENCIA 2021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s-CO"/>
                    </a:p>
                  </a:txBody>
                  <a:tcPr/>
                </a:tc>
                <a:tc gridSpan="2">
                  <a:txBody>
                    <a:bodyPr/>
                    <a:lstStyle/>
                    <a:p>
                      <a:pPr algn="ctr">
                        <a:lnSpc>
                          <a:spcPct val="107000"/>
                        </a:lnSpc>
                        <a:spcAft>
                          <a:spcPts val="800"/>
                        </a:spcAft>
                      </a:pP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FACTURACION VIGENCIA 2022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s-CO"/>
                    </a:p>
                  </a:txBody>
                  <a:tcPr/>
                </a:tc>
                <a:extLst>
                  <a:ext uri="{0D108BD9-81ED-4DB2-BD59-A6C34878D82A}">
                    <a16:rowId xmlns:a16="http://schemas.microsoft.com/office/drawing/2014/main" val="2593472345"/>
                  </a:ext>
                </a:extLst>
              </a:tr>
              <a:tr h="302599">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CONCEPTO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FACTURADO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CONCEPTO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FACTURADO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298176"/>
                  </a:ext>
                </a:extLst>
              </a:tr>
              <a:tr h="302599">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Régimen Contributivo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104.264.973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Régimen Contributivo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149.119.543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212322"/>
                  </a:ext>
                </a:extLst>
              </a:tr>
              <a:tr h="302599">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Régimen Subsidiado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1.070.901.876</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Régimen Subsidiado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1.027.800.432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660958"/>
                  </a:ext>
                </a:extLst>
              </a:tr>
              <a:tr h="621480">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POBLACION EXTRANGERA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POBLACION EXTRANGERA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4.885.384</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362491"/>
                  </a:ext>
                </a:extLst>
              </a:tr>
              <a:tr h="621480">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SOAT (Diferentes a ECAT)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13.167.388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SOAT (Diferentes a ECAT)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47.097.416</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07656"/>
                  </a:ext>
                </a:extLst>
              </a:tr>
              <a:tr h="940360">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 intervenciones colectivas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147.241.733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 intervenciones colectivas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232.970.506</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316137"/>
                  </a:ext>
                </a:extLst>
              </a:tr>
              <a:tr h="621480">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Ventas de Servicios de Salud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30.790.317</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Ventas de Servicios de Salud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183.472.111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241519"/>
                  </a:ext>
                </a:extLst>
              </a:tr>
              <a:tr h="621341">
                <a:tc>
                  <a:txBody>
                    <a:bodyPr/>
                    <a:lstStyle/>
                    <a:p>
                      <a:pPr>
                        <a:lnSpc>
                          <a:spcPct val="107000"/>
                        </a:lnSpc>
                        <a:spcAft>
                          <a:spcPts val="800"/>
                        </a:spcAft>
                      </a:pP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venta de servicios de salud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800"/>
                        </a:spcAft>
                      </a:pP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1.366.366.287</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venta de servicios de salud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800"/>
                        </a:spcAft>
                      </a:pP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1.645.345.392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31674040"/>
                  </a:ext>
                </a:extLst>
              </a:tr>
            </a:tbl>
          </a:graphicData>
        </a:graphic>
      </p:graphicFrame>
      <p:pic>
        <p:nvPicPr>
          <p:cNvPr id="4" name="Imagen 3">
            <a:extLst>
              <a:ext uri="{FF2B5EF4-FFF2-40B4-BE49-F238E27FC236}">
                <a16:creationId xmlns:a16="http://schemas.microsoft.com/office/drawing/2014/main" id="{4FE9506A-9312-43C9-8222-2032AF6A71BD}"/>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29725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AE26C02-D57D-439E-B57D-79595F6A00AE}"/>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34284AB7-88F4-4E14-B8FC-3CCF439BFA9C}"/>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3" name="Imagen 2">
            <a:extLst>
              <a:ext uri="{FF2B5EF4-FFF2-40B4-BE49-F238E27FC236}">
                <a16:creationId xmlns:a16="http://schemas.microsoft.com/office/drawing/2014/main" id="{FE3D3B4C-6381-A876-FD1A-3ADEA4B2D443}"/>
              </a:ext>
            </a:extLst>
          </p:cNvPr>
          <p:cNvPicPr>
            <a:picLocks noChangeAspect="1"/>
          </p:cNvPicPr>
          <p:nvPr/>
        </p:nvPicPr>
        <p:blipFill>
          <a:blip r:embed="rId4"/>
          <a:stretch>
            <a:fillRect/>
          </a:stretch>
        </p:blipFill>
        <p:spPr>
          <a:xfrm>
            <a:off x="838200" y="695325"/>
            <a:ext cx="10515600" cy="5467349"/>
          </a:xfrm>
          <a:prstGeom prst="rect">
            <a:avLst/>
          </a:prstGeom>
        </p:spPr>
      </p:pic>
      <p:pic>
        <p:nvPicPr>
          <p:cNvPr id="4" name="Imagen 3">
            <a:extLst>
              <a:ext uri="{FF2B5EF4-FFF2-40B4-BE49-F238E27FC236}">
                <a16:creationId xmlns:a16="http://schemas.microsoft.com/office/drawing/2014/main" id="{F78D9762-28C3-4263-90F4-FE3149FA4675}"/>
              </a:ext>
            </a:extLst>
          </p:cNvPr>
          <p:cNvPicPr>
            <a:picLocks noChangeAspect="1"/>
          </p:cNvPicPr>
          <p:nvPr/>
        </p:nvPicPr>
        <p:blipFill rotWithShape="1">
          <a:blip r:embed="rId5"/>
          <a:srcRect l="24709" r="28336"/>
          <a:stretch/>
        </p:blipFill>
        <p:spPr>
          <a:xfrm>
            <a:off x="11427372" y="5912207"/>
            <a:ext cx="764628" cy="945793"/>
          </a:xfrm>
          <a:prstGeom prst="rect">
            <a:avLst/>
          </a:prstGeom>
        </p:spPr>
      </p:pic>
    </p:spTree>
    <p:extLst>
      <p:ext uri="{BB962C8B-B14F-4D97-AF65-F5344CB8AC3E}">
        <p14:creationId xmlns:p14="http://schemas.microsoft.com/office/powerpoint/2010/main" val="309701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36A8DF7-D7E6-4893-ABF0-D2FA17AB6C3D}"/>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CBB0EB3F-C376-4C55-9515-E935972D1F16}"/>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238CCBA3-9AAF-87EF-BA92-C0F99743567A}"/>
              </a:ext>
            </a:extLst>
          </p:cNvPr>
          <p:cNvSpPr>
            <a:spLocks noGrp="1"/>
          </p:cNvSpPr>
          <p:nvPr>
            <p:ph type="title"/>
          </p:nvPr>
        </p:nvSpPr>
        <p:spPr/>
        <p:txBody>
          <a:bodyPr>
            <a:normAutofit/>
          </a:bodyPr>
          <a:lstStyle/>
          <a:p>
            <a:pPr algn="ctr"/>
            <a:r>
              <a:rPr lang="es-ES" sz="2400" b="1" dirty="0">
                <a:latin typeface="Arial Narrow" panose="020B0606020202030204" pitchFamily="34" charset="0"/>
              </a:rPr>
              <a:t>CONCLUSION</a:t>
            </a:r>
            <a:endParaRPr lang="es-CO" sz="2400" b="1" dirty="0">
              <a:latin typeface="Arial Narrow" panose="020B0606020202030204" pitchFamily="34" charset="0"/>
            </a:endParaRPr>
          </a:p>
        </p:txBody>
      </p:sp>
      <p:sp>
        <p:nvSpPr>
          <p:cNvPr id="4" name="CuadroTexto 3">
            <a:extLst>
              <a:ext uri="{FF2B5EF4-FFF2-40B4-BE49-F238E27FC236}">
                <a16:creationId xmlns:a16="http://schemas.microsoft.com/office/drawing/2014/main" id="{6B84ABBE-EF31-873D-4697-00CC4DA7AFAE}"/>
              </a:ext>
            </a:extLst>
          </p:cNvPr>
          <p:cNvSpPr txBox="1"/>
          <p:nvPr/>
        </p:nvSpPr>
        <p:spPr>
          <a:xfrm>
            <a:off x="914400" y="2136339"/>
            <a:ext cx="10439400" cy="2677656"/>
          </a:xfrm>
          <a:prstGeom prst="rect">
            <a:avLst/>
          </a:prstGeom>
          <a:noFill/>
        </p:spPr>
        <p:txBody>
          <a:bodyPr wrap="square">
            <a:spAutoFit/>
          </a:bodyPr>
          <a:lstStyle/>
          <a:p>
            <a:r>
              <a:rPr lang="es-CO" sz="2400" dirty="0">
                <a:effectLst/>
                <a:latin typeface="Arial Narrow" panose="020B0606020202030204" pitchFamily="34" charset="0"/>
                <a:ea typeface="Calibri" panose="020F0502020204030204" pitchFamily="34" charset="0"/>
                <a:cs typeface="Times New Roman" panose="02020603050405020304" pitchFamily="18" charset="0"/>
              </a:rPr>
              <a:t>De acuerdo con la información reportada en la plataforma SIHO, se evidencia un incremento considerable en la facturación de servicios, esto se debe a los cambios realizados en el área de facturación, en donde se ajustó los valores tarifarios y se mejoró la facturación logrando un incremento en el régimen contributivo, SOAT y otras ventas de servicios de salud , además, se puede evidenciar que debido a la dinámica de la pandemia, el 2021 se presentó apertura de servicios que continuo para el 2022 sin restricciones en la prestación del servicio</a:t>
            </a:r>
            <a:endParaRPr lang="es-CO" sz="2400" dirty="0"/>
          </a:p>
        </p:txBody>
      </p:sp>
      <p:pic>
        <p:nvPicPr>
          <p:cNvPr id="5" name="Imagen 4">
            <a:extLst>
              <a:ext uri="{FF2B5EF4-FFF2-40B4-BE49-F238E27FC236}">
                <a16:creationId xmlns:a16="http://schemas.microsoft.com/office/drawing/2014/main" id="{6C02E9F1-AE99-41C8-8EC7-1C9791C9CCCE}"/>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04952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2069A95-43C2-4905-84A7-210DD05146D0}"/>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9683CFFC-D458-48F5-9B2F-593C59DCF111}"/>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9CDC935C-2934-9682-98C6-38028ED17AB1}"/>
              </a:ext>
            </a:extLst>
          </p:cNvPr>
          <p:cNvSpPr>
            <a:spLocks noGrp="1"/>
          </p:cNvSpPr>
          <p:nvPr>
            <p:ph type="title"/>
          </p:nvPr>
        </p:nvSpPr>
        <p:spPr/>
        <p:txBody>
          <a:bodyPr>
            <a:normAutofit/>
          </a:bodyPr>
          <a:lstStyle/>
          <a:p>
            <a:pPr algn="ctr"/>
            <a:r>
              <a:rPr lang="es-ES" sz="2400" b="1" dirty="0">
                <a:latin typeface="Arial Narrow" panose="020B0606020202030204" pitchFamily="34" charset="0"/>
              </a:rPr>
              <a:t>CARTERA </a:t>
            </a:r>
            <a:endParaRPr lang="es-CO" sz="2400" b="1" dirty="0">
              <a:latin typeface="Arial Narrow" panose="020B0606020202030204" pitchFamily="34" charset="0"/>
            </a:endParaRPr>
          </a:p>
        </p:txBody>
      </p:sp>
      <p:graphicFrame>
        <p:nvGraphicFramePr>
          <p:cNvPr id="3" name="Tabla 2">
            <a:extLst>
              <a:ext uri="{FF2B5EF4-FFF2-40B4-BE49-F238E27FC236}">
                <a16:creationId xmlns:a16="http://schemas.microsoft.com/office/drawing/2014/main" id="{BDD52DF5-CB01-FD61-3699-FF7A9516FFEA}"/>
              </a:ext>
            </a:extLst>
          </p:cNvPr>
          <p:cNvGraphicFramePr>
            <a:graphicFrameLocks noGrp="1"/>
          </p:cNvGraphicFramePr>
          <p:nvPr>
            <p:extLst>
              <p:ext uri="{D42A27DB-BD31-4B8C-83A1-F6EECF244321}">
                <p14:modId xmlns:p14="http://schemas.microsoft.com/office/powerpoint/2010/main" val="2621506009"/>
              </p:ext>
            </p:extLst>
          </p:nvPr>
        </p:nvGraphicFramePr>
        <p:xfrm>
          <a:off x="2066925" y="1438274"/>
          <a:ext cx="8420099" cy="4876798"/>
        </p:xfrm>
        <a:graphic>
          <a:graphicData uri="http://schemas.openxmlformats.org/drawingml/2006/table">
            <a:tbl>
              <a:tblPr firstRow="1" firstCol="1" bandRow="1"/>
              <a:tblGrid>
                <a:gridCol w="2806699">
                  <a:extLst>
                    <a:ext uri="{9D8B030D-6E8A-4147-A177-3AD203B41FA5}">
                      <a16:colId xmlns:a16="http://schemas.microsoft.com/office/drawing/2014/main" val="2996562814"/>
                    </a:ext>
                  </a:extLst>
                </a:gridCol>
                <a:gridCol w="1272483">
                  <a:extLst>
                    <a:ext uri="{9D8B030D-6E8A-4147-A177-3AD203B41FA5}">
                      <a16:colId xmlns:a16="http://schemas.microsoft.com/office/drawing/2014/main" val="2603909766"/>
                    </a:ext>
                  </a:extLst>
                </a:gridCol>
                <a:gridCol w="3025741">
                  <a:extLst>
                    <a:ext uri="{9D8B030D-6E8A-4147-A177-3AD203B41FA5}">
                      <a16:colId xmlns:a16="http://schemas.microsoft.com/office/drawing/2014/main" val="1694788095"/>
                    </a:ext>
                  </a:extLst>
                </a:gridCol>
                <a:gridCol w="1315176">
                  <a:extLst>
                    <a:ext uri="{9D8B030D-6E8A-4147-A177-3AD203B41FA5}">
                      <a16:colId xmlns:a16="http://schemas.microsoft.com/office/drawing/2014/main" val="2690670597"/>
                    </a:ext>
                  </a:extLst>
                </a:gridCol>
              </a:tblGrid>
              <a:tr h="224053">
                <a:tc gridSpan="2">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CARTERA 2021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CO"/>
                    </a:p>
                  </a:txBody>
                  <a:tcPr/>
                </a:tc>
                <a:tc gridSpan="2">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CARTERA 2022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CO"/>
                    </a:p>
                  </a:txBody>
                  <a:tcPr/>
                </a:tc>
                <a:extLst>
                  <a:ext uri="{0D108BD9-81ED-4DB2-BD59-A6C34878D82A}">
                    <a16:rowId xmlns:a16="http://schemas.microsoft.com/office/drawing/2014/main" val="2056124940"/>
                  </a:ext>
                </a:extLst>
              </a:tr>
              <a:tr h="460351">
                <a:tc>
                  <a:txBody>
                    <a:bodyPr/>
                    <a:lstStyle/>
                    <a:p>
                      <a:pPr algn="ct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CONCEPTO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TOTAL CARTERA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CONCEPTO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TOTAL CARTERA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765137"/>
                  </a:ext>
                </a:extLst>
              </a:tr>
              <a:tr h="460351">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CONTRIBUTIVO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128.490.971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CONTRIBUTIVO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112.172.716</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093738"/>
                  </a:ext>
                </a:extLst>
              </a:tr>
              <a:tr h="460351">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SUBSIDIADO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170.846.732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SUBSIDIADO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96.586.978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665768"/>
                  </a:ext>
                </a:extLst>
              </a:tr>
              <a:tr h="235847">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SOAT-ECAT</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35.440.272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SOAT-ECAT</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46.867.195</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703570"/>
                  </a:ext>
                </a:extLst>
              </a:tr>
              <a:tr h="1877799">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POBL. POBRE SECR. DEPARTAMENTALES - DISTRITALES (INCLUYE SERV. Y TCGIAS. SIN COBERTURA EN EL POS A LOS AFIL. REG. SUBSIDIADO)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POBL. POBRE SECR. DEPARTAMENTALES - DISTRITALES (INCLUYE SERV. Y TCGIAS. SIN COBERTURA EN EL POS A LOS AFIL. REG. SUBSIDIADO)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31.375.000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9205"/>
                  </a:ext>
                </a:extLst>
              </a:tr>
              <a:tr h="697752">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OTROS DEUDORES POR VENTA DE SERVICIOS DE SALUD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45.090.699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 OTROS DEUDORES POR VENTA DE SERVICIOS DE SALUD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153.137.001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230997"/>
                  </a:ext>
                </a:extLst>
              </a:tr>
              <a:tr h="460294">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379.868.674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440.138.890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07" marR="3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20689916"/>
                  </a:ext>
                </a:extLst>
              </a:tr>
            </a:tbl>
          </a:graphicData>
        </a:graphic>
      </p:graphicFrame>
      <p:pic>
        <p:nvPicPr>
          <p:cNvPr id="4" name="Imagen 3">
            <a:extLst>
              <a:ext uri="{FF2B5EF4-FFF2-40B4-BE49-F238E27FC236}">
                <a16:creationId xmlns:a16="http://schemas.microsoft.com/office/drawing/2014/main" id="{79C02BC6-79F4-4DD8-A69D-EB395F779053}"/>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04968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C304A87-A905-4425-8C2B-B55BE8D6CD30}"/>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AA3D81EC-9237-407B-BFE1-964C0B9D2AF1}"/>
              </a:ext>
            </a:extLst>
          </p:cNvPr>
          <p:cNvPicPr>
            <a:picLocks noChangeAspect="1"/>
          </p:cNvPicPr>
          <p:nvPr/>
        </p:nvPicPr>
        <p:blipFill>
          <a:blip r:embed="rId3"/>
          <a:stretch>
            <a:fillRect/>
          </a:stretch>
        </p:blipFill>
        <p:spPr>
          <a:xfrm rot="5400000">
            <a:off x="8952164" y="65711"/>
            <a:ext cx="3154131" cy="3022709"/>
          </a:xfrm>
          <a:prstGeom prst="rect">
            <a:avLst/>
          </a:prstGeom>
        </p:spPr>
      </p:pic>
      <p:graphicFrame>
        <p:nvGraphicFramePr>
          <p:cNvPr id="3" name="Gráfico 2">
            <a:extLst>
              <a:ext uri="{FF2B5EF4-FFF2-40B4-BE49-F238E27FC236}">
                <a16:creationId xmlns:a16="http://schemas.microsoft.com/office/drawing/2014/main" id="{4856E59A-36D4-9E4C-C644-E7F516B88A3C}"/>
              </a:ext>
            </a:extLst>
          </p:cNvPr>
          <p:cNvGraphicFramePr/>
          <p:nvPr>
            <p:extLst>
              <p:ext uri="{D42A27DB-BD31-4B8C-83A1-F6EECF244321}">
                <p14:modId xmlns:p14="http://schemas.microsoft.com/office/powerpoint/2010/main" val="1105850575"/>
              </p:ext>
            </p:extLst>
          </p:nvPr>
        </p:nvGraphicFramePr>
        <p:xfrm>
          <a:off x="1002506" y="1114425"/>
          <a:ext cx="10186988" cy="4929187"/>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a:extLst>
              <a:ext uri="{FF2B5EF4-FFF2-40B4-BE49-F238E27FC236}">
                <a16:creationId xmlns:a16="http://schemas.microsoft.com/office/drawing/2014/main" id="{49339996-21C9-4409-8C2D-71B265A8360A}"/>
              </a:ext>
            </a:extLst>
          </p:cNvPr>
          <p:cNvPicPr>
            <a:picLocks noChangeAspect="1"/>
          </p:cNvPicPr>
          <p:nvPr/>
        </p:nvPicPr>
        <p:blipFill rotWithShape="1">
          <a:blip r:embed="rId5"/>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13995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4381F4A-B4E3-481F-AC0F-7758C5489A8F}"/>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48D50D85-2430-41C9-9B66-29DF957CB77A}"/>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6416A799-12AA-21FD-3139-5F637F746A8A}"/>
              </a:ext>
            </a:extLst>
          </p:cNvPr>
          <p:cNvSpPr>
            <a:spLocks noGrp="1"/>
          </p:cNvSpPr>
          <p:nvPr>
            <p:ph type="title"/>
          </p:nvPr>
        </p:nvSpPr>
        <p:spPr>
          <a:xfrm>
            <a:off x="838200" y="365125"/>
            <a:ext cx="10515600" cy="1939925"/>
          </a:xfrm>
        </p:spPr>
        <p:txBody>
          <a:bodyPr>
            <a:normAutofit/>
          </a:bodyPr>
          <a:lstStyle/>
          <a:p>
            <a:pPr algn="ctr"/>
            <a:r>
              <a:rPr lang="es-ES" sz="2400" b="1" dirty="0">
                <a:latin typeface="Arial Narrow" panose="020B0606020202030204" pitchFamily="34" charset="0"/>
              </a:rPr>
              <a:t>CONCLUSIONES</a:t>
            </a:r>
            <a:endParaRPr lang="es-CO" sz="2400" dirty="0"/>
          </a:p>
        </p:txBody>
      </p:sp>
      <p:sp>
        <p:nvSpPr>
          <p:cNvPr id="4" name="CuadroTexto 3">
            <a:extLst>
              <a:ext uri="{FF2B5EF4-FFF2-40B4-BE49-F238E27FC236}">
                <a16:creationId xmlns:a16="http://schemas.microsoft.com/office/drawing/2014/main" id="{7700CA63-4F8E-B918-6345-5163C98886E4}"/>
              </a:ext>
            </a:extLst>
          </p:cNvPr>
          <p:cNvSpPr txBox="1"/>
          <p:nvPr/>
        </p:nvSpPr>
        <p:spPr>
          <a:xfrm>
            <a:off x="933451" y="1666875"/>
            <a:ext cx="10515600" cy="4729500"/>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De acuerdo con el sistema de información SIHO, para el año 2021 se encuentra una cartera al cierre de la vigencia por valor de $</a:t>
            </a:r>
            <a:r>
              <a:rPr lang="es-CO" sz="2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379.868.674 </a:t>
            </a:r>
            <a:r>
              <a:rPr lang="es-CO" sz="2400" dirty="0">
                <a:effectLst/>
                <a:latin typeface="Arial Narrow" panose="020B0606020202030204" pitchFamily="34" charset="0"/>
                <a:ea typeface="Calibri" panose="020F0502020204030204" pitchFamily="34" charset="0"/>
                <a:cs typeface="Times New Roman" panose="02020603050405020304" pitchFamily="18" charset="0"/>
              </a:rPr>
              <a:t>en comparación con el cierre del año 2022 por valor de $ </a:t>
            </a:r>
            <a:r>
              <a:rPr lang="es-CO" sz="2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440.138.890;</a:t>
            </a:r>
            <a:r>
              <a:rPr lang="es-CO" sz="2400" dirty="0">
                <a:effectLst/>
                <a:latin typeface="Arial Narrow" panose="020B0606020202030204" pitchFamily="34" charset="0"/>
                <a:ea typeface="Calibri" panose="020F0502020204030204" pitchFamily="34" charset="0"/>
                <a:cs typeface="Times New Roman" panose="02020603050405020304" pitchFamily="18" charset="0"/>
              </a:rPr>
              <a:t> se evidencia un incremento en la cartera pendiente por parte de las entidades responsables del pago, este fenómeno es normal, tomando en cuenta que para el año 2022, hubo un aumento significativo en la facturación de servicios de salud, además de la radicación efectiva y cobro de facturas provenientes de atención a población migrante.</a:t>
            </a:r>
          </a:p>
          <a:p>
            <a:pPr marL="342900" indent="-342900" algn="just">
              <a:lnSpc>
                <a:spcPct val="107000"/>
              </a:lnSpc>
              <a:spcAft>
                <a:spcPts val="800"/>
              </a:spcAft>
              <a:buFont typeface="Arial" panose="020B0604020202020204" pitchFamily="34" charset="0"/>
              <a:buChar char="•"/>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El aumento más significativo de la cartera  se refleja en otros deudores por prestaciones de servicios de salud</a:t>
            </a:r>
          </a:p>
          <a:p>
            <a:pPr marL="342900" indent="-342900" algn="just">
              <a:lnSpc>
                <a:spcPct val="107000"/>
              </a:lnSpc>
              <a:spcAft>
                <a:spcPts val="800"/>
              </a:spcAft>
              <a:buFont typeface="Arial" panose="020B0604020202020204" pitchFamily="34" charset="0"/>
              <a:buChar char="•"/>
            </a:pP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BC58435-1674-4334-9C42-D1A90BC94B6F}"/>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08854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25B61EE-55A7-4E1F-A10F-599CC5917D44}"/>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1AB2B151-7CC0-4E62-950E-B8DDD40C5FD8}"/>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4" name="Imagen 3">
            <a:extLst>
              <a:ext uri="{FF2B5EF4-FFF2-40B4-BE49-F238E27FC236}">
                <a16:creationId xmlns:a16="http://schemas.microsoft.com/office/drawing/2014/main" id="{74645BA9-2A5C-44E7-8BAD-B338FF35C1A0}"/>
              </a:ext>
            </a:extLst>
          </p:cNvPr>
          <p:cNvPicPr>
            <a:picLocks noChangeAspect="1"/>
          </p:cNvPicPr>
          <p:nvPr/>
        </p:nvPicPr>
        <p:blipFill rotWithShape="1">
          <a:blip r:embed="rId4"/>
          <a:srcRect l="24709" r="28336"/>
          <a:stretch/>
        </p:blipFill>
        <p:spPr>
          <a:xfrm>
            <a:off x="11353800" y="5896303"/>
            <a:ext cx="777486" cy="961697"/>
          </a:xfrm>
          <a:prstGeom prst="rect">
            <a:avLst/>
          </a:prstGeom>
        </p:spPr>
      </p:pic>
      <p:sp>
        <p:nvSpPr>
          <p:cNvPr id="2" name="Título 1">
            <a:extLst>
              <a:ext uri="{FF2B5EF4-FFF2-40B4-BE49-F238E27FC236}">
                <a16:creationId xmlns:a16="http://schemas.microsoft.com/office/drawing/2014/main" id="{43B5E121-4031-9BD3-8AF2-F6CA7ED9A0CD}"/>
              </a:ext>
            </a:extLst>
          </p:cNvPr>
          <p:cNvSpPr>
            <a:spLocks noGrp="1"/>
          </p:cNvSpPr>
          <p:nvPr>
            <p:ph type="title"/>
          </p:nvPr>
        </p:nvSpPr>
        <p:spPr/>
        <p:txBody>
          <a:bodyPr>
            <a:normAutofit fontScale="90000"/>
          </a:bodyPr>
          <a:lstStyle/>
          <a:p>
            <a:pPr algn="ctr">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r>
              <a:rPr lang="es-CO" sz="2700" b="1" dirty="0">
                <a:effectLst/>
                <a:latin typeface="Arial Narrow" panose="020B0606020202030204" pitchFamily="34" charset="0"/>
                <a:ea typeface="Calibri" panose="020F0502020204030204" pitchFamily="34" charset="0"/>
                <a:cs typeface="Times New Roman" panose="02020603050405020304" pitchFamily="18" charset="0"/>
              </a:rPr>
              <a:t>RECUPERACION DE CARTERA</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graphicFrame>
        <p:nvGraphicFramePr>
          <p:cNvPr id="3" name="Tabla 2">
            <a:extLst>
              <a:ext uri="{FF2B5EF4-FFF2-40B4-BE49-F238E27FC236}">
                <a16:creationId xmlns:a16="http://schemas.microsoft.com/office/drawing/2014/main" id="{E9376397-85E3-FD3E-FFAA-9AAF24B397C7}"/>
              </a:ext>
            </a:extLst>
          </p:cNvPr>
          <p:cNvGraphicFramePr>
            <a:graphicFrameLocks noGrp="1"/>
          </p:cNvGraphicFramePr>
          <p:nvPr>
            <p:extLst>
              <p:ext uri="{D42A27DB-BD31-4B8C-83A1-F6EECF244321}">
                <p14:modId xmlns:p14="http://schemas.microsoft.com/office/powerpoint/2010/main" val="974926792"/>
              </p:ext>
            </p:extLst>
          </p:nvPr>
        </p:nvGraphicFramePr>
        <p:xfrm>
          <a:off x="1047750" y="1504950"/>
          <a:ext cx="10401301" cy="4975005"/>
        </p:xfrm>
        <a:graphic>
          <a:graphicData uri="http://schemas.openxmlformats.org/drawingml/2006/table">
            <a:tbl>
              <a:tblPr firstRow="1" firstCol="1" bandRow="1"/>
              <a:tblGrid>
                <a:gridCol w="2721115">
                  <a:extLst>
                    <a:ext uri="{9D8B030D-6E8A-4147-A177-3AD203B41FA5}">
                      <a16:colId xmlns:a16="http://schemas.microsoft.com/office/drawing/2014/main" val="2386377146"/>
                    </a:ext>
                  </a:extLst>
                </a:gridCol>
                <a:gridCol w="1987431">
                  <a:extLst>
                    <a:ext uri="{9D8B030D-6E8A-4147-A177-3AD203B41FA5}">
                      <a16:colId xmlns:a16="http://schemas.microsoft.com/office/drawing/2014/main" val="3519391402"/>
                    </a:ext>
                  </a:extLst>
                </a:gridCol>
                <a:gridCol w="3735520">
                  <a:extLst>
                    <a:ext uri="{9D8B030D-6E8A-4147-A177-3AD203B41FA5}">
                      <a16:colId xmlns:a16="http://schemas.microsoft.com/office/drawing/2014/main" val="3931085020"/>
                    </a:ext>
                  </a:extLst>
                </a:gridCol>
                <a:gridCol w="1957235">
                  <a:extLst>
                    <a:ext uri="{9D8B030D-6E8A-4147-A177-3AD203B41FA5}">
                      <a16:colId xmlns:a16="http://schemas.microsoft.com/office/drawing/2014/main" val="2998261269"/>
                    </a:ext>
                  </a:extLst>
                </a:gridCol>
              </a:tblGrid>
              <a:tr h="289419">
                <a:tc gridSpan="2">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RECUPERACION VIGENCIA 2021</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s-CO"/>
                    </a:p>
                  </a:txBody>
                  <a:tcPr/>
                </a:tc>
                <a:tc gridSpan="2">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RECUPERACION VIGENCIA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s-CO"/>
                    </a:p>
                  </a:txBody>
                  <a:tcPr/>
                </a:tc>
                <a:extLst>
                  <a:ext uri="{0D108BD9-81ED-4DB2-BD59-A6C34878D82A}">
                    <a16:rowId xmlns:a16="http://schemas.microsoft.com/office/drawing/2014/main" val="3377623122"/>
                  </a:ext>
                </a:extLst>
              </a:tr>
              <a:tr h="875446">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CONCEPTO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RECAUDO VIGENCIAS ANTERIORES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CONCEPTO</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RECAUDO VIGENCIAS ANTERIORES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295354"/>
                  </a:ext>
                </a:extLst>
              </a:tr>
              <a:tr h="578655">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Régimen Contributivo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38.314.834</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Régimen Contributivo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99.711.675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56388"/>
                  </a:ext>
                </a:extLst>
              </a:tr>
              <a:tr h="578655">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Régimen Subsidiado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89.337.211</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Régimen Subsidiado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87.863.883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47181"/>
                  </a:ext>
                </a:extLst>
              </a:tr>
              <a:tr h="592429">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SOAT (Diferentes a ECAT)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2.860.451</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SOAT (Diferentes a ECAT)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753.000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624987"/>
                  </a:ext>
                </a:extLst>
              </a:tr>
              <a:tr h="875543">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 INTERVENCIONES COLECTIVAS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 INTERVENCIONES COLECTIVAS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65.004.178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369085"/>
                  </a:ext>
                </a:extLst>
              </a:tr>
              <a:tr h="592429">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Otras Ventas de Servicios de Salud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17.214.447</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Ventas de Servicios de Salud</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20.280.972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36568"/>
                  </a:ext>
                </a:extLst>
              </a:tr>
              <a:tr h="592429">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venta de servicios de salud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147.726.943</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venta de servicios de salud</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273.613.708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11442020"/>
                  </a:ext>
                </a:extLst>
              </a:tr>
            </a:tbl>
          </a:graphicData>
        </a:graphic>
      </p:graphicFrame>
    </p:spTree>
    <p:extLst>
      <p:ext uri="{BB962C8B-B14F-4D97-AF65-F5344CB8AC3E}">
        <p14:creationId xmlns:p14="http://schemas.microsoft.com/office/powerpoint/2010/main" val="224053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15BB2F2-4FF2-4F62-8079-00AAA43FAB26}"/>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0BE66698-421B-41DA-846B-3EDE4500AF09}"/>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3" name="Imagen 2">
            <a:extLst>
              <a:ext uri="{FF2B5EF4-FFF2-40B4-BE49-F238E27FC236}">
                <a16:creationId xmlns:a16="http://schemas.microsoft.com/office/drawing/2014/main" id="{54E016AD-64C9-A423-C01F-B12902E9510E}"/>
              </a:ext>
            </a:extLst>
          </p:cNvPr>
          <p:cNvPicPr>
            <a:picLocks noChangeAspect="1"/>
          </p:cNvPicPr>
          <p:nvPr/>
        </p:nvPicPr>
        <p:blipFill>
          <a:blip r:embed="rId4"/>
          <a:stretch>
            <a:fillRect/>
          </a:stretch>
        </p:blipFill>
        <p:spPr>
          <a:xfrm>
            <a:off x="2133600" y="647701"/>
            <a:ext cx="7829549" cy="5762624"/>
          </a:xfrm>
          <a:prstGeom prst="rect">
            <a:avLst/>
          </a:prstGeom>
        </p:spPr>
      </p:pic>
      <p:pic>
        <p:nvPicPr>
          <p:cNvPr id="4" name="Imagen 3">
            <a:extLst>
              <a:ext uri="{FF2B5EF4-FFF2-40B4-BE49-F238E27FC236}">
                <a16:creationId xmlns:a16="http://schemas.microsoft.com/office/drawing/2014/main" id="{A951171F-1C76-48EB-AB00-079E35FECD0A}"/>
              </a:ext>
            </a:extLst>
          </p:cNvPr>
          <p:cNvPicPr>
            <a:picLocks noChangeAspect="1"/>
          </p:cNvPicPr>
          <p:nvPr/>
        </p:nvPicPr>
        <p:blipFill rotWithShape="1">
          <a:blip r:embed="rId5"/>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56104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3522B51D-E513-42CC-B76B-528DEA4FCF12}"/>
              </a:ext>
            </a:extLst>
          </p:cNvPr>
          <p:cNvPicPr>
            <a:picLocks noChangeAspect="1"/>
          </p:cNvPicPr>
          <p:nvPr/>
        </p:nvPicPr>
        <p:blipFill>
          <a:blip r:embed="rId2"/>
          <a:stretch>
            <a:fillRect/>
          </a:stretch>
        </p:blipFill>
        <p:spPr>
          <a:xfrm rot="5400000">
            <a:off x="8952164" y="65711"/>
            <a:ext cx="3154131" cy="3022709"/>
          </a:xfrm>
          <a:prstGeom prst="rect">
            <a:avLst/>
          </a:prstGeom>
        </p:spPr>
      </p:pic>
      <p:pic>
        <p:nvPicPr>
          <p:cNvPr id="7" name="Imagen 6">
            <a:extLst>
              <a:ext uri="{FF2B5EF4-FFF2-40B4-BE49-F238E27FC236}">
                <a16:creationId xmlns:a16="http://schemas.microsoft.com/office/drawing/2014/main" id="{213F098E-EE85-4182-AA1A-2F156DF27D8F}"/>
              </a:ext>
            </a:extLst>
          </p:cNvPr>
          <p:cNvPicPr>
            <a:picLocks noChangeAspect="1"/>
          </p:cNvPicPr>
          <p:nvPr/>
        </p:nvPicPr>
        <p:blipFill>
          <a:blip r:embed="rId3"/>
          <a:stretch>
            <a:fillRect/>
          </a:stretch>
        </p:blipFill>
        <p:spPr>
          <a:xfrm>
            <a:off x="0" y="2462403"/>
            <a:ext cx="3523793" cy="4395597"/>
          </a:xfrm>
          <a:prstGeom prst="rect">
            <a:avLst/>
          </a:prstGeom>
        </p:spPr>
      </p:pic>
      <p:sp>
        <p:nvSpPr>
          <p:cNvPr id="2" name="Título 1">
            <a:extLst>
              <a:ext uri="{FF2B5EF4-FFF2-40B4-BE49-F238E27FC236}">
                <a16:creationId xmlns:a16="http://schemas.microsoft.com/office/drawing/2014/main" id="{1BF22B0C-FDEE-5640-7397-93AC8070B68B}"/>
              </a:ext>
            </a:extLst>
          </p:cNvPr>
          <p:cNvSpPr>
            <a:spLocks noGrp="1"/>
          </p:cNvSpPr>
          <p:nvPr>
            <p:ph type="title"/>
          </p:nvPr>
        </p:nvSpPr>
        <p:spPr>
          <a:xfrm>
            <a:off x="838200" y="180975"/>
            <a:ext cx="10515600" cy="1228725"/>
          </a:xfrm>
        </p:spPr>
        <p:txBody>
          <a:bodyPr>
            <a:noAutofit/>
          </a:bodyPr>
          <a:lstStyle/>
          <a:p>
            <a:pPr algn="ctr">
              <a:lnSpc>
                <a:spcPct val="107000"/>
              </a:lnSpc>
              <a:spcAft>
                <a:spcPts val="800"/>
              </a:spcAft>
            </a:pPr>
            <a:br>
              <a:rPr lang="es-CO" sz="2800" b="1" dirty="0">
                <a:effectLst/>
                <a:latin typeface="Arial Narrow" panose="020B0606020202030204" pitchFamily="34" charset="0"/>
                <a:ea typeface="Calibri" panose="020F0502020204030204" pitchFamily="34" charset="0"/>
                <a:cs typeface="Times New Roman" panose="02020603050405020304" pitchFamily="18" charset="0"/>
              </a:rPr>
            </a:br>
            <a:r>
              <a:rPr lang="es-CO" sz="2400" b="1" dirty="0">
                <a:effectLst/>
                <a:latin typeface="Arial Narrow" panose="020B0606020202030204" pitchFamily="34" charset="0"/>
                <a:ea typeface="Calibri" panose="020F0502020204030204" pitchFamily="34" charset="0"/>
                <a:cs typeface="Times New Roman" panose="02020603050405020304" pitchFamily="18" charset="0"/>
              </a:rPr>
              <a:t>ORDEN DEL DIA</a:t>
            </a:r>
            <a:br>
              <a:rPr lang="es-CO" sz="2800" dirty="0">
                <a:effectLst/>
                <a:latin typeface="Arial Narrow" panose="020B0606020202030204" pitchFamily="34" charset="0"/>
                <a:ea typeface="Calibri" panose="020F0502020204030204" pitchFamily="34" charset="0"/>
                <a:cs typeface="Times New Roman" panose="02020603050405020304" pitchFamily="18" charset="0"/>
              </a:rPr>
            </a:br>
            <a:br>
              <a:rPr lang="es-CO" sz="2800" dirty="0">
                <a:effectLst/>
                <a:latin typeface="Arial Narrow" panose="020B0606020202030204" pitchFamily="34" charset="0"/>
                <a:ea typeface="Calibri" panose="020F0502020204030204" pitchFamily="34" charset="0"/>
                <a:cs typeface="Times New Roman" panose="02020603050405020304" pitchFamily="18" charset="0"/>
              </a:rPr>
            </a:br>
            <a:endParaRPr lang="es-CO"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47B5AEB6-C1C9-9F90-297A-165A2763B130}"/>
              </a:ext>
            </a:extLst>
          </p:cNvPr>
          <p:cNvSpPr>
            <a:spLocks noGrp="1"/>
          </p:cNvSpPr>
          <p:nvPr>
            <p:ph idx="1"/>
          </p:nvPr>
        </p:nvSpPr>
        <p:spPr>
          <a:xfrm>
            <a:off x="838200" y="781050"/>
            <a:ext cx="10515600" cy="5686425"/>
          </a:xfrm>
        </p:spPr>
        <p:txBody>
          <a:bodyPr>
            <a:normAutofit fontScale="25000" lnSpcReduction="20000"/>
          </a:bodyPr>
          <a:lstStyle/>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1.. Apertura e instalación de la audiencia pública de rendición de cuentas.</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2. Entonación Himno de la República de Colombia </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3. Entonación Himno del Departamento del Meta</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4. Entonación Himno del Municipio de El Dorado</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5. Socialización del informe de rendición de cuentas vigencia 2022 a cargo de la Gerente de la E.S.E. Hospital Municipal de el Dorado .</a:t>
            </a:r>
          </a:p>
          <a:p>
            <a:pPr>
              <a:lnSpc>
                <a:spcPct val="107000"/>
              </a:lnSpc>
              <a:spcAft>
                <a:spcPts val="800"/>
              </a:spcAft>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Presentación de la </a:t>
            </a:r>
            <a:r>
              <a:rPr lang="es-ES" sz="5600" dirty="0">
                <a:latin typeface="Arial Narrow" panose="020B0606020202030204" pitchFamily="34" charset="0"/>
                <a:ea typeface="Calibri" panose="020F0502020204030204" pitchFamily="34" charset="0"/>
                <a:cs typeface="Times New Roman" panose="02020603050405020304" pitchFamily="18" charset="0"/>
              </a:rPr>
              <a:t>Gestión Financiera- Información  Presupuestal  a cargo de la Subgerente </a:t>
            </a:r>
            <a:r>
              <a:rPr lang="es-CO" sz="5600" dirty="0">
                <a:effectLst/>
                <a:latin typeface="Arial Narrow" panose="020B0606020202030204" pitchFamily="34" charset="0"/>
                <a:ea typeface="Calibri" panose="020F0502020204030204" pitchFamily="34" charset="0"/>
                <a:cs typeface="Times New Roman" panose="02020603050405020304" pitchFamily="18" charset="0"/>
              </a:rPr>
              <a:t>de la E.S.E. Hospital Municipal de el Dorado </a:t>
            </a:r>
          </a:p>
          <a:p>
            <a:pPr>
              <a:lnSpc>
                <a:spcPct val="107000"/>
              </a:lnSpc>
              <a:spcAft>
                <a:spcPts val="800"/>
              </a:spcAft>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Presentación de la Información </a:t>
            </a:r>
            <a:r>
              <a:rPr lang="es-ES" sz="5600" dirty="0">
                <a:latin typeface="Arial Narrow" panose="020B0606020202030204" pitchFamily="34" charset="0"/>
                <a:ea typeface="Calibri" panose="020F0502020204030204" pitchFamily="34" charset="0"/>
                <a:cs typeface="Times New Roman" panose="02020603050405020304" pitchFamily="18" charset="0"/>
              </a:rPr>
              <a:t>de Cartera  a cargo del Auditor  </a:t>
            </a:r>
            <a:r>
              <a:rPr lang="es-CO" sz="5600" dirty="0">
                <a:effectLst/>
                <a:latin typeface="Arial Narrow" panose="020B0606020202030204" pitchFamily="34" charset="0"/>
                <a:ea typeface="Calibri" panose="020F0502020204030204" pitchFamily="34" charset="0"/>
                <a:cs typeface="Times New Roman" panose="02020603050405020304" pitchFamily="18" charset="0"/>
              </a:rPr>
              <a:t>de la E.S.E. Hospital Municipal de el Dorado</a:t>
            </a:r>
          </a:p>
          <a:p>
            <a:pPr>
              <a:lnSpc>
                <a:spcPct val="107000"/>
              </a:lnSpc>
              <a:spcAft>
                <a:spcPts val="800"/>
              </a:spcAft>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Presentación de la </a:t>
            </a:r>
            <a:r>
              <a:rPr lang="es-ES" sz="5600" dirty="0">
                <a:latin typeface="Arial Narrow" panose="020B0606020202030204" pitchFamily="34" charset="0"/>
                <a:ea typeface="Calibri" panose="020F0502020204030204" pitchFamily="34" charset="0"/>
                <a:cs typeface="Times New Roman" panose="02020603050405020304" pitchFamily="18" charset="0"/>
              </a:rPr>
              <a:t>Gestión Administrativa y Asistencial  a cargo de la  </a:t>
            </a:r>
            <a:r>
              <a:rPr lang="es-CO" sz="5600" dirty="0">
                <a:effectLst/>
                <a:latin typeface="Arial Narrow" panose="020B0606020202030204" pitchFamily="34" charset="0"/>
                <a:ea typeface="Calibri" panose="020F0502020204030204" pitchFamily="34" charset="0"/>
                <a:cs typeface="Times New Roman" panose="02020603050405020304" pitchFamily="18" charset="0"/>
              </a:rPr>
              <a:t>Gerente de la E.S.E. Hospital Municipal de el Dorado  .</a:t>
            </a:r>
          </a:p>
          <a:p>
            <a:pPr>
              <a:lnSpc>
                <a:spcPct val="107000"/>
              </a:lnSpc>
              <a:spcAft>
                <a:spcPts val="800"/>
              </a:spcAft>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Presentación del  </a:t>
            </a:r>
            <a:r>
              <a:rPr lang="es-MX" sz="5600" dirty="0">
                <a:effectLst/>
                <a:latin typeface="Arial Narrow" panose="020B0606020202030204" pitchFamily="34" charset="0"/>
                <a:ea typeface="Calibri" panose="020F0502020204030204" pitchFamily="34" charset="0"/>
                <a:cs typeface="Arial" panose="020B0604020202020204" pitchFamily="34" charset="0"/>
              </a:rPr>
              <a:t>Informe de Auditoria y Gestión de Calidad </a:t>
            </a:r>
            <a:r>
              <a:rPr lang="es-ES" sz="5600" dirty="0">
                <a:latin typeface="Arial Narrow" panose="020B0606020202030204" pitchFamily="34" charset="0"/>
                <a:ea typeface="Calibri" panose="020F0502020204030204" pitchFamily="34" charset="0"/>
                <a:cs typeface="Times New Roman" panose="02020603050405020304" pitchFamily="18" charset="0"/>
              </a:rPr>
              <a:t>a cargo </a:t>
            </a:r>
            <a:r>
              <a:rPr lang="es-CO" sz="5600" dirty="0">
                <a:effectLst/>
                <a:latin typeface="Arial Narrow" panose="020B0606020202030204" pitchFamily="34" charset="0"/>
                <a:ea typeface="Calibri" panose="020F0502020204030204" pitchFamily="34" charset="0"/>
                <a:cs typeface="Times New Roman" panose="02020603050405020304" pitchFamily="18" charset="0"/>
              </a:rPr>
              <a:t>de la Asesora de Calidad  de la E.S.E. Hospital Municipal de el Dorado – Meta</a:t>
            </a:r>
          </a:p>
          <a:p>
            <a:pPr>
              <a:lnSpc>
                <a:spcPct val="107000"/>
              </a:lnSpc>
              <a:spcAft>
                <a:spcPts val="800"/>
              </a:spcAft>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Presentación del  </a:t>
            </a:r>
            <a:r>
              <a:rPr lang="es-ES" sz="5600" dirty="0">
                <a:effectLst/>
                <a:latin typeface="Arial Narrow" panose="020B0606020202030204" pitchFamily="34" charset="0"/>
                <a:ea typeface="Calibri" panose="020F0502020204030204" pitchFamily="34" charset="0"/>
                <a:cs typeface="Times New Roman" panose="02020603050405020304" pitchFamily="18" charset="0"/>
              </a:rPr>
              <a:t>Sistema de Información y Atención al Usuario –SIAU </a:t>
            </a:r>
            <a:r>
              <a:rPr lang="es-ES" sz="5600" dirty="0">
                <a:latin typeface="Arial Narrow" panose="020B0606020202030204" pitchFamily="34" charset="0"/>
                <a:ea typeface="Calibri" panose="020F0502020204030204" pitchFamily="34" charset="0"/>
                <a:cs typeface="Times New Roman" panose="02020603050405020304" pitchFamily="18" charset="0"/>
              </a:rPr>
              <a:t>a cargo </a:t>
            </a:r>
            <a:r>
              <a:rPr lang="es-CO" sz="5600" dirty="0">
                <a:effectLst/>
                <a:latin typeface="Arial Narrow" panose="020B0606020202030204" pitchFamily="34" charset="0"/>
                <a:ea typeface="Calibri" panose="020F0502020204030204" pitchFamily="34" charset="0"/>
                <a:cs typeface="Times New Roman" panose="02020603050405020304" pitchFamily="18" charset="0"/>
              </a:rPr>
              <a:t>de la coordinadora SIAU de la E.S.E. Hospital Municipal de el Dorado – Meta</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6. Foro de preguntas referentes a la gestión de la gerencia de la E.S.E. Hospital Municipal de el Dorado – Meta. </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7. Selección y respuestas de preguntas allegadas por los usuarios a través de los distintos medios de recepción. </a:t>
            </a:r>
          </a:p>
          <a:p>
            <a:pPr marL="0" indent="0">
              <a:lnSpc>
                <a:spcPct val="107000"/>
              </a:lnSpc>
              <a:spcAft>
                <a:spcPts val="800"/>
              </a:spcAft>
              <a:buNone/>
            </a:pPr>
            <a:r>
              <a:rPr lang="es-CO" sz="5600" dirty="0">
                <a:effectLst/>
                <a:latin typeface="Arial Narrow" panose="020B0606020202030204" pitchFamily="34" charset="0"/>
                <a:ea typeface="Calibri" panose="020F0502020204030204" pitchFamily="34" charset="0"/>
                <a:cs typeface="Times New Roman" panose="02020603050405020304" pitchFamily="18" charset="0"/>
              </a:rPr>
              <a:t>8. Conclusiones y cierre de la audiencia pública.</a:t>
            </a:r>
          </a:p>
          <a:p>
            <a:endParaRPr lang="es-CO" dirty="0"/>
          </a:p>
        </p:txBody>
      </p:sp>
      <p:pic>
        <p:nvPicPr>
          <p:cNvPr id="16" name="Imagen 15">
            <a:extLst>
              <a:ext uri="{FF2B5EF4-FFF2-40B4-BE49-F238E27FC236}">
                <a16:creationId xmlns:a16="http://schemas.microsoft.com/office/drawing/2014/main" id="{17CBB4DA-4B68-4BC4-BB37-85B6E71DDE9E}"/>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28991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F6B1FEA-1132-422C-9070-5005D9986910}"/>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949B6B06-B9A2-403E-BAC5-DE035A60510C}"/>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94570176-61AE-15A6-47C8-89733A2A2AC1}"/>
              </a:ext>
            </a:extLst>
          </p:cNvPr>
          <p:cNvSpPr>
            <a:spLocks noGrp="1"/>
          </p:cNvSpPr>
          <p:nvPr>
            <p:ph type="title"/>
          </p:nvPr>
        </p:nvSpPr>
        <p:spPr/>
        <p:txBody>
          <a:bodyPr>
            <a:normAutofit/>
          </a:bodyPr>
          <a:lstStyle/>
          <a:p>
            <a:pPr algn="ctr"/>
            <a:r>
              <a:rPr lang="es-ES" sz="2400" b="1" dirty="0">
                <a:latin typeface="Arial Narrow" panose="020B0606020202030204" pitchFamily="34" charset="0"/>
              </a:rPr>
              <a:t>CONCLUSIONES</a:t>
            </a:r>
            <a:endParaRPr lang="es-CO" sz="2400" b="1" dirty="0">
              <a:latin typeface="Arial Narrow" panose="020B0606020202030204" pitchFamily="34" charset="0"/>
            </a:endParaRPr>
          </a:p>
        </p:txBody>
      </p:sp>
      <p:sp>
        <p:nvSpPr>
          <p:cNvPr id="4" name="CuadroTexto 3">
            <a:extLst>
              <a:ext uri="{FF2B5EF4-FFF2-40B4-BE49-F238E27FC236}">
                <a16:creationId xmlns:a16="http://schemas.microsoft.com/office/drawing/2014/main" id="{1B980D29-EB48-8185-E806-5B9E31ABA492}"/>
              </a:ext>
            </a:extLst>
          </p:cNvPr>
          <p:cNvSpPr txBox="1"/>
          <p:nvPr/>
        </p:nvSpPr>
        <p:spPr>
          <a:xfrm>
            <a:off x="923925" y="2056766"/>
            <a:ext cx="10429875" cy="4008020"/>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s-CO" sz="2000" dirty="0">
                <a:effectLst/>
                <a:latin typeface="Arial Narrow" panose="020B0606020202030204" pitchFamily="34" charset="0"/>
                <a:ea typeface="Calibri" panose="020F0502020204030204" pitchFamily="34" charset="0"/>
                <a:cs typeface="Times New Roman" panose="02020603050405020304" pitchFamily="18" charset="0"/>
              </a:rPr>
              <a:t>Con relación al año 2021, se evidencia un incremento significativo en la recuperación de cartera de vigencias anteriores, tomando en cuenta que la cartera de vigencias anteriores es aquella que supera los 365 días, para el año 2022, fue evidente los esfuerzos del equipo del hospital para realizar una recuperación de cartera superior al año 2021.Cabe aclarar que, se recibió  un pago pendiente correspondiente al PIC del 2021, el cual ingreso en enero del 2022, lo que daría una recuperación real por valor de $208,609,530, aun así, es un valor superior en comparación al año anterior.</a:t>
            </a:r>
          </a:p>
          <a:p>
            <a:pPr marL="342900" indent="-342900" algn="just">
              <a:lnSpc>
                <a:spcPct val="107000"/>
              </a:lnSpc>
              <a:spcAft>
                <a:spcPts val="800"/>
              </a:spcAft>
              <a:buFont typeface="Arial" panose="020B0604020202020204" pitchFamily="34" charset="0"/>
              <a:buChar char="•"/>
            </a:pPr>
            <a:endParaRPr lang="es-CO" sz="20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CO" sz="2000" dirty="0">
                <a:effectLst/>
                <a:latin typeface="Arial Narrow" panose="020B0606020202030204" pitchFamily="34" charset="0"/>
                <a:ea typeface="Calibri" panose="020F0502020204030204" pitchFamily="34" charset="0"/>
                <a:cs typeface="Times New Roman" panose="02020603050405020304" pitchFamily="18" charset="0"/>
              </a:rPr>
              <a:t>Se evidencia una leve baja en la recuperación de cartera del régimen subsidiado, por otro lado, se incrementó en el régimen contributivo significativamente, el recaudo de cartera del 2022 del PIC, corresponde al convenio departamental pagado los primeros días de enero del 2022.</a:t>
            </a:r>
          </a:p>
          <a:p>
            <a:pPr algn="just">
              <a:lnSpc>
                <a:spcPct val="107000"/>
              </a:lnSpc>
              <a:spcAft>
                <a:spcPts val="800"/>
              </a:spcAft>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24BFB89A-072D-4593-8C52-75ABB3FAD081}"/>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37029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325C55B-9927-4478-963F-A8931F33868C}"/>
              </a:ext>
            </a:extLst>
          </p:cNvPr>
          <p:cNvPicPr>
            <a:picLocks noChangeAspect="1"/>
          </p:cNvPicPr>
          <p:nvPr/>
        </p:nvPicPr>
        <p:blipFill>
          <a:blip r:embed="rId2"/>
          <a:stretch>
            <a:fillRect/>
          </a:stretch>
        </p:blipFill>
        <p:spPr>
          <a:xfrm>
            <a:off x="0" y="2462403"/>
            <a:ext cx="3523793" cy="4395597"/>
          </a:xfrm>
          <a:prstGeom prst="rect">
            <a:avLst/>
          </a:prstGeom>
        </p:spPr>
      </p:pic>
      <p:sp>
        <p:nvSpPr>
          <p:cNvPr id="2" name="Título 1">
            <a:extLst>
              <a:ext uri="{FF2B5EF4-FFF2-40B4-BE49-F238E27FC236}">
                <a16:creationId xmlns:a16="http://schemas.microsoft.com/office/drawing/2014/main" id="{853D47C0-67A1-90B0-0BD1-8F4BA95831B4}"/>
              </a:ext>
            </a:extLst>
          </p:cNvPr>
          <p:cNvSpPr>
            <a:spLocks noGrp="1"/>
          </p:cNvSpPr>
          <p:nvPr>
            <p:ph type="title"/>
          </p:nvPr>
        </p:nvSpPr>
        <p:spPr/>
        <p:txBody>
          <a:bodyPr/>
          <a:lstStyle/>
          <a:p>
            <a:pPr algn="ctr"/>
            <a:r>
              <a:rPr lang="es-CO" sz="1800" b="1" dirty="0">
                <a:effectLst/>
                <a:latin typeface="Arial Narrow" panose="020B0606020202030204" pitchFamily="34" charset="0"/>
                <a:ea typeface="Calibri" panose="020F0502020204030204" pitchFamily="34" charset="0"/>
                <a:cs typeface="Arial" panose="020B0604020202020204" pitchFamily="34" charset="0"/>
              </a:rPr>
              <a:t> </a:t>
            </a:r>
            <a:r>
              <a:rPr lang="es-CO" sz="2400" b="1" dirty="0">
                <a:effectLst/>
                <a:latin typeface="Arial Narrow" panose="020B0606020202030204" pitchFamily="34" charset="0"/>
                <a:ea typeface="Calibri" panose="020F0502020204030204" pitchFamily="34" charset="0"/>
                <a:cs typeface="Arial" panose="020B0604020202020204" pitchFamily="34" charset="0"/>
              </a:rPr>
              <a:t>PAGOS VACUNACION COVID -19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graphicFrame>
        <p:nvGraphicFramePr>
          <p:cNvPr id="4" name="Tabla 3">
            <a:extLst>
              <a:ext uri="{FF2B5EF4-FFF2-40B4-BE49-F238E27FC236}">
                <a16:creationId xmlns:a16="http://schemas.microsoft.com/office/drawing/2014/main" id="{A5E9B38D-2AA5-9F70-5E9A-5433CAC2C59B}"/>
              </a:ext>
            </a:extLst>
          </p:cNvPr>
          <p:cNvGraphicFramePr>
            <a:graphicFrameLocks noGrp="1"/>
          </p:cNvGraphicFramePr>
          <p:nvPr>
            <p:extLst>
              <p:ext uri="{D42A27DB-BD31-4B8C-83A1-F6EECF244321}">
                <p14:modId xmlns:p14="http://schemas.microsoft.com/office/powerpoint/2010/main" val="201426019"/>
              </p:ext>
            </p:extLst>
          </p:nvPr>
        </p:nvGraphicFramePr>
        <p:xfrm>
          <a:off x="1276351" y="1200151"/>
          <a:ext cx="5391148" cy="1978277"/>
        </p:xfrm>
        <a:graphic>
          <a:graphicData uri="http://schemas.openxmlformats.org/drawingml/2006/table">
            <a:tbl>
              <a:tblPr firstRow="1" firstCol="1" bandRow="1"/>
              <a:tblGrid>
                <a:gridCol w="2064695">
                  <a:extLst>
                    <a:ext uri="{9D8B030D-6E8A-4147-A177-3AD203B41FA5}">
                      <a16:colId xmlns:a16="http://schemas.microsoft.com/office/drawing/2014/main" val="1083147952"/>
                    </a:ext>
                  </a:extLst>
                </a:gridCol>
                <a:gridCol w="853991">
                  <a:extLst>
                    <a:ext uri="{9D8B030D-6E8A-4147-A177-3AD203B41FA5}">
                      <a16:colId xmlns:a16="http://schemas.microsoft.com/office/drawing/2014/main" val="3143621079"/>
                    </a:ext>
                  </a:extLst>
                </a:gridCol>
                <a:gridCol w="1284301">
                  <a:extLst>
                    <a:ext uri="{9D8B030D-6E8A-4147-A177-3AD203B41FA5}">
                      <a16:colId xmlns:a16="http://schemas.microsoft.com/office/drawing/2014/main" val="401090279"/>
                    </a:ext>
                  </a:extLst>
                </a:gridCol>
                <a:gridCol w="1188161">
                  <a:extLst>
                    <a:ext uri="{9D8B030D-6E8A-4147-A177-3AD203B41FA5}">
                      <a16:colId xmlns:a16="http://schemas.microsoft.com/office/drawing/2014/main" val="1508928801"/>
                    </a:ext>
                  </a:extLst>
                </a:gridCol>
              </a:tblGrid>
              <a:tr h="214502">
                <a:tc gridSpan="4">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VACUNACION COVID</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78538316"/>
                  </a:ext>
                </a:extLst>
              </a:tr>
              <a:tr h="870162">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MODALIDAD</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CANTIDAD DOSIS APLICADAS</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VALOR UNITARIO $ SEGÚN RESOLUCION</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VALOR TOTAL $</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14068"/>
                  </a:ext>
                </a:extLst>
              </a:tr>
              <a:tr h="214502">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INTRAMURAL</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3.604</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12.236</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44.098.544</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474275"/>
                  </a:ext>
                </a:extLst>
              </a:tr>
              <a:tr h="214502">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EXTRAMURAL</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3.796</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25.541</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96.953.636</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830001"/>
                  </a:ext>
                </a:extLst>
              </a:tr>
              <a:tr h="429433">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7.400 </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CO" sz="1400" dirty="0">
                        <a:effectLst/>
                        <a:latin typeface="Arial Narrow" panose="020B0606020202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141.052.180 </a:t>
                      </a:r>
                      <a:endParaRPr lang="es-CO"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146175"/>
                  </a:ext>
                </a:extLst>
              </a:tr>
            </a:tbl>
          </a:graphicData>
        </a:graphic>
      </p:graphicFrame>
      <p:graphicFrame>
        <p:nvGraphicFramePr>
          <p:cNvPr id="5" name="Tabla 4">
            <a:extLst>
              <a:ext uri="{FF2B5EF4-FFF2-40B4-BE49-F238E27FC236}">
                <a16:creationId xmlns:a16="http://schemas.microsoft.com/office/drawing/2014/main" id="{63B8C60F-E8E8-0FA8-C9F9-C8691C45D81B}"/>
              </a:ext>
            </a:extLst>
          </p:cNvPr>
          <p:cNvGraphicFramePr>
            <a:graphicFrameLocks noGrp="1"/>
          </p:cNvGraphicFramePr>
          <p:nvPr>
            <p:extLst>
              <p:ext uri="{D42A27DB-BD31-4B8C-83A1-F6EECF244321}">
                <p14:modId xmlns:p14="http://schemas.microsoft.com/office/powerpoint/2010/main" val="3772772492"/>
              </p:ext>
            </p:extLst>
          </p:nvPr>
        </p:nvGraphicFramePr>
        <p:xfrm>
          <a:off x="1276351" y="3679573"/>
          <a:ext cx="9269969" cy="2503591"/>
        </p:xfrm>
        <a:graphic>
          <a:graphicData uri="http://schemas.openxmlformats.org/drawingml/2006/table">
            <a:tbl>
              <a:tblPr firstRow="1" firstCol="1" bandRow="1"/>
              <a:tblGrid>
                <a:gridCol w="4206528">
                  <a:extLst>
                    <a:ext uri="{9D8B030D-6E8A-4147-A177-3AD203B41FA5}">
                      <a16:colId xmlns:a16="http://schemas.microsoft.com/office/drawing/2014/main" val="2750804471"/>
                    </a:ext>
                  </a:extLst>
                </a:gridCol>
                <a:gridCol w="1635771">
                  <a:extLst>
                    <a:ext uri="{9D8B030D-6E8A-4147-A177-3AD203B41FA5}">
                      <a16:colId xmlns:a16="http://schemas.microsoft.com/office/drawing/2014/main" val="1047713542"/>
                    </a:ext>
                  </a:extLst>
                </a:gridCol>
                <a:gridCol w="3427670">
                  <a:extLst>
                    <a:ext uri="{9D8B030D-6E8A-4147-A177-3AD203B41FA5}">
                      <a16:colId xmlns:a16="http://schemas.microsoft.com/office/drawing/2014/main" val="2437553747"/>
                    </a:ext>
                  </a:extLst>
                </a:gridCol>
              </a:tblGrid>
              <a:tr h="268414">
                <a:tc gridSpan="3">
                  <a:txBody>
                    <a:bodyPr/>
                    <a:lstStyle/>
                    <a:p>
                      <a:pPr algn="just">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INFORMACION COHORTE JUNIO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39613418"/>
                  </a:ext>
                </a:extLst>
              </a:tr>
              <a:tr h="933943">
                <a:tc>
                  <a:txBody>
                    <a:bodyPr/>
                    <a:lstStyle/>
                    <a:p>
                      <a:pPr algn="just">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CANTIDAD</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VALOR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334099"/>
                  </a:ext>
                </a:extLst>
              </a:tr>
              <a:tr h="469793">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DOSIS RECONOCIDAS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6.800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47.134.658,00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173816"/>
                  </a:ext>
                </a:extLst>
              </a:tr>
              <a:tr h="279942">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DOSISPENDIENTES (SIN RECONOCER)</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7.341.600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707179"/>
                  </a:ext>
                </a:extLst>
              </a:tr>
              <a:tr h="551499">
                <a:tc gridSpan="2">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VALOR REAL PENDIENTE POR RECONOCER (DOSIS COMPLETAS PROCESOS ANTERIORES Y DOSIS TOTALES PENDIENTES)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93.917.522,00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326260"/>
                  </a:ext>
                </a:extLst>
              </a:tr>
            </a:tbl>
          </a:graphicData>
        </a:graphic>
      </p:graphicFrame>
      <p:pic>
        <p:nvPicPr>
          <p:cNvPr id="6" name="Imagen 5">
            <a:extLst>
              <a:ext uri="{FF2B5EF4-FFF2-40B4-BE49-F238E27FC236}">
                <a16:creationId xmlns:a16="http://schemas.microsoft.com/office/drawing/2014/main" id="{2A153756-0359-4263-A0B8-6BBB03342C3F}"/>
              </a:ext>
            </a:extLst>
          </p:cNvPr>
          <p:cNvPicPr>
            <a:picLocks noChangeAspect="1"/>
          </p:cNvPicPr>
          <p:nvPr/>
        </p:nvPicPr>
        <p:blipFill rotWithShape="1">
          <a:blip r:embed="rId3"/>
          <a:srcRect l="24709" r="28336"/>
          <a:stretch/>
        </p:blipFill>
        <p:spPr>
          <a:xfrm>
            <a:off x="10775731" y="5427936"/>
            <a:ext cx="1156138" cy="1430064"/>
          </a:xfrm>
          <a:prstGeom prst="rect">
            <a:avLst/>
          </a:prstGeom>
        </p:spPr>
      </p:pic>
      <p:pic>
        <p:nvPicPr>
          <p:cNvPr id="7" name="Imagen 6">
            <a:extLst>
              <a:ext uri="{FF2B5EF4-FFF2-40B4-BE49-F238E27FC236}">
                <a16:creationId xmlns:a16="http://schemas.microsoft.com/office/drawing/2014/main" id="{15BF8DD0-E39D-4A76-9B87-0999D37C2609}"/>
              </a:ext>
            </a:extLst>
          </p:cNvPr>
          <p:cNvPicPr>
            <a:picLocks noChangeAspect="1"/>
          </p:cNvPicPr>
          <p:nvPr/>
        </p:nvPicPr>
        <p:blipFill>
          <a:blip r:embed="rId4"/>
          <a:stretch>
            <a:fillRect/>
          </a:stretch>
        </p:blipFill>
        <p:spPr>
          <a:xfrm rot="5400000">
            <a:off x="8952164" y="65711"/>
            <a:ext cx="3154131" cy="3022709"/>
          </a:xfrm>
          <a:prstGeom prst="rect">
            <a:avLst/>
          </a:prstGeom>
        </p:spPr>
      </p:pic>
    </p:spTree>
    <p:extLst>
      <p:ext uri="{BB962C8B-B14F-4D97-AF65-F5344CB8AC3E}">
        <p14:creationId xmlns:p14="http://schemas.microsoft.com/office/powerpoint/2010/main" val="143811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CFFBDB1-C150-4C3C-B34F-1F18326123F6}"/>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5EBDA84C-886F-41C2-82C3-667972B92A65}"/>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372DD60A-51D9-75FF-52E7-902CA1C38DAE}"/>
              </a:ext>
            </a:extLst>
          </p:cNvPr>
          <p:cNvSpPr>
            <a:spLocks noGrp="1"/>
          </p:cNvSpPr>
          <p:nvPr>
            <p:ph type="title"/>
          </p:nvPr>
        </p:nvSpPr>
        <p:spPr/>
        <p:txBody>
          <a:bodyPr/>
          <a:lstStyle/>
          <a:p>
            <a:pPr algn="ctr"/>
            <a:r>
              <a:rPr lang="es-CO" sz="2400" b="1" dirty="0">
                <a:effectLst/>
                <a:latin typeface="Arial Narrow" panose="020B0606020202030204" pitchFamily="34" charset="0"/>
                <a:ea typeface="Calibri" panose="020F0502020204030204" pitchFamily="34" charset="0"/>
                <a:cs typeface="Times New Roman" panose="02020603050405020304" pitchFamily="18" charset="0"/>
              </a:rPr>
              <a:t>COMPARATIVO PRODUCCION</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graphicFrame>
        <p:nvGraphicFramePr>
          <p:cNvPr id="3" name="Tabla 2">
            <a:extLst>
              <a:ext uri="{FF2B5EF4-FFF2-40B4-BE49-F238E27FC236}">
                <a16:creationId xmlns:a16="http://schemas.microsoft.com/office/drawing/2014/main" id="{00D06CC8-261C-E99A-A697-B12309091E37}"/>
              </a:ext>
            </a:extLst>
          </p:cNvPr>
          <p:cNvGraphicFramePr>
            <a:graphicFrameLocks noGrp="1"/>
          </p:cNvGraphicFramePr>
          <p:nvPr>
            <p:extLst>
              <p:ext uri="{D42A27DB-BD31-4B8C-83A1-F6EECF244321}">
                <p14:modId xmlns:p14="http://schemas.microsoft.com/office/powerpoint/2010/main" val="3696074675"/>
              </p:ext>
            </p:extLst>
          </p:nvPr>
        </p:nvGraphicFramePr>
        <p:xfrm>
          <a:off x="2162175" y="1362075"/>
          <a:ext cx="7286624" cy="4876805"/>
        </p:xfrm>
        <a:graphic>
          <a:graphicData uri="http://schemas.openxmlformats.org/drawingml/2006/table">
            <a:tbl>
              <a:tblPr firstRow="1" firstCol="1" bandRow="1"/>
              <a:tblGrid>
                <a:gridCol w="4562652">
                  <a:extLst>
                    <a:ext uri="{9D8B030D-6E8A-4147-A177-3AD203B41FA5}">
                      <a16:colId xmlns:a16="http://schemas.microsoft.com/office/drawing/2014/main" val="4115077989"/>
                    </a:ext>
                  </a:extLst>
                </a:gridCol>
                <a:gridCol w="1361986">
                  <a:extLst>
                    <a:ext uri="{9D8B030D-6E8A-4147-A177-3AD203B41FA5}">
                      <a16:colId xmlns:a16="http://schemas.microsoft.com/office/drawing/2014/main" val="57359789"/>
                    </a:ext>
                  </a:extLst>
                </a:gridCol>
                <a:gridCol w="1361986">
                  <a:extLst>
                    <a:ext uri="{9D8B030D-6E8A-4147-A177-3AD203B41FA5}">
                      <a16:colId xmlns:a16="http://schemas.microsoft.com/office/drawing/2014/main" val="2306320580"/>
                    </a:ext>
                  </a:extLst>
                </a:gridCol>
              </a:tblGrid>
              <a:tr h="341419">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PRODUCCION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396852192"/>
                  </a:ext>
                </a:extLst>
              </a:tr>
              <a:tr h="341419">
                <a:tc>
                  <a:txBody>
                    <a:bodyPr/>
                    <a:lstStyle/>
                    <a:p>
                      <a:pPr algn="ctr">
                        <a:lnSpc>
                          <a:spcPct val="107000"/>
                        </a:lnSpc>
                        <a:spcAft>
                          <a:spcPts val="800"/>
                        </a:spcAft>
                      </a:pPr>
                      <a:r>
                        <a:rPr lang="es-CO"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gridSpan="2">
                  <a:txBody>
                    <a:bodyPr/>
                    <a:lstStyle/>
                    <a:p>
                      <a:pPr algn="ctr">
                        <a:lnSpc>
                          <a:spcPct val="107000"/>
                        </a:lnSpc>
                        <a:spcAft>
                          <a:spcPts val="800"/>
                        </a:spcAft>
                      </a:pPr>
                      <a:r>
                        <a:rPr lang="es-CO"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Cantidad</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es-CO"/>
                    </a:p>
                  </a:txBody>
                  <a:tcPr/>
                </a:tc>
                <a:extLst>
                  <a:ext uri="{0D108BD9-81ED-4DB2-BD59-A6C34878D82A}">
                    <a16:rowId xmlns:a16="http://schemas.microsoft.com/office/drawing/2014/main" val="2565462255"/>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TRASLADOS AMBULANCIA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258271"/>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HOSPITALIZACION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065557"/>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RADIOGRAFIA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917479"/>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CONSULTA DE URGENCIAS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1631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2130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47648"/>
                  </a:ext>
                </a:extLst>
              </a:tr>
              <a:tr h="438358">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ATENCION [VISITA] DOMICILIARIA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189491"/>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CONSULTA DE 1ER VEZ POR ODONTONTOLOGIA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2113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1717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931511"/>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CONSULTA DE 1RA VEZ POR ENFERMERIA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1545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1553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864379"/>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INTERCONSULTA POR MEDICO GENERAL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5494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4823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286421"/>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TOMA NO QUIRURGICA DE MUESTRA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605719"/>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ATENCION DE PARTOS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565512"/>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LABORATORIO CLINICO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6541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7294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83428"/>
                  </a:ext>
                </a:extLst>
              </a:tr>
              <a:tr h="341419">
                <a:tc>
                  <a:txBody>
                    <a:bodyPr/>
                    <a:lstStyle/>
                    <a:p>
                      <a:pP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DERECHOS DE SALA DE PARTOS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421256"/>
                  </a:ext>
                </a:extLst>
              </a:tr>
            </a:tbl>
          </a:graphicData>
        </a:graphic>
      </p:graphicFrame>
      <p:pic>
        <p:nvPicPr>
          <p:cNvPr id="4" name="Imagen 3">
            <a:extLst>
              <a:ext uri="{FF2B5EF4-FFF2-40B4-BE49-F238E27FC236}">
                <a16:creationId xmlns:a16="http://schemas.microsoft.com/office/drawing/2014/main" id="{24057F1B-A33A-4092-85F4-94DD8A1364EE}"/>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61435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74D9FEC-61EA-480B-A67C-1FAB8A88585A}"/>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0659588E-6A9E-43FD-8B0A-D968CB370882}"/>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E128A726-C955-32BA-92C6-76E7B1F2E63C}"/>
              </a:ext>
            </a:extLst>
          </p:cNvPr>
          <p:cNvSpPr>
            <a:spLocks noGrp="1"/>
          </p:cNvSpPr>
          <p:nvPr>
            <p:ph type="title"/>
          </p:nvPr>
        </p:nvSpPr>
        <p:spPr/>
        <p:txBody>
          <a:bodyPr>
            <a:normAutofit/>
          </a:bodyPr>
          <a:lstStyle/>
          <a:p>
            <a:pPr algn="ctr"/>
            <a:r>
              <a:rPr lang="es-ES" sz="2400" b="1" dirty="0">
                <a:latin typeface="Arial Narrow" panose="020B0606020202030204" pitchFamily="34" charset="0"/>
              </a:rPr>
              <a:t>CONCLUSIONES</a:t>
            </a:r>
            <a:endParaRPr lang="es-CO" sz="2400" b="1" dirty="0">
              <a:latin typeface="Arial Narrow" panose="020B0606020202030204" pitchFamily="34" charset="0"/>
            </a:endParaRPr>
          </a:p>
        </p:txBody>
      </p:sp>
      <p:sp>
        <p:nvSpPr>
          <p:cNvPr id="4" name="CuadroTexto 3">
            <a:extLst>
              <a:ext uri="{FF2B5EF4-FFF2-40B4-BE49-F238E27FC236}">
                <a16:creationId xmlns:a16="http://schemas.microsoft.com/office/drawing/2014/main" id="{030335CD-E4E5-31B3-E46E-E8D4B69AED4D}"/>
              </a:ext>
            </a:extLst>
          </p:cNvPr>
          <p:cNvSpPr txBox="1"/>
          <p:nvPr/>
        </p:nvSpPr>
        <p:spPr>
          <a:xfrm>
            <a:off x="1238250" y="1209675"/>
            <a:ext cx="10115549" cy="530472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En el informe de producción podemos evidenciar, un incremento en la toma de radiografías, consultas de urgencias y laboratorios clínicos, lo cual se  debe a la apertura total de servicios por el levantamiento de la cuarenta del COVID 19, puesto que a comparación del año 2021, la demanda de estos servicios se incrementaron; por otro lado se ve una disminución en atenciones domiciliarias, consultas odontológicas y partos, lo anterior, debido a la implementación de las atenciones por demanda inducida, lo cual permite enfocar las atenciones generadas por la institución, en la promoción y mantenimiento de la salud para dar cumplimiento a las metas pactadas contractualmente con las EPS.</a:t>
            </a:r>
          </a:p>
          <a:p>
            <a:pPr marL="285750" indent="-285750" algn="just">
              <a:lnSpc>
                <a:spcPct val="107000"/>
              </a:lnSpc>
              <a:spcAft>
                <a:spcPts val="800"/>
              </a:spcAft>
              <a:buFont typeface="Arial" panose="020B0604020202020204" pitchFamily="34" charset="0"/>
              <a:buChar char="•"/>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Con relación a los laboratorios clínicos, se evidencia un aumento en la toma de muestras por la aplicación de las RIAS en la cual se establecen un paquete de laboratorios clínicos para evaluar el riesgo cardio metabólico en los pacientes con posibles riesgos de ingresos a programas de crónicos.</a:t>
            </a:r>
          </a:p>
          <a:p>
            <a:pPr marL="285750" indent="-285750">
              <a:lnSpc>
                <a:spcPct val="107000"/>
              </a:lnSpc>
              <a:spcAft>
                <a:spcPts val="800"/>
              </a:spcAft>
              <a:buFont typeface="Arial" panose="020B0604020202020204" pitchFamily="34" charset="0"/>
              <a:buChar char="•"/>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En cuanto a las hospitalizaciones, en el año 2021 se presentaron 12 eventos, mientras que, en el año 2022, se presentaron 23 eventos, este aumento se relaciona con los picos de enfermedades tropicales, respiratorias y demás comorbilidades que influyen en el comportamiento epidemiológico de las atenciones hospitalarias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Con relación a las consultas ambulatorias, se presenta disminución en atenciones en el servicio de consulta externa, mientras que, en el servicio de urgencias la cantidad de atenciones se incrementa levemente, lo anterior, lo podemos atribuir a la implementación de las atenciones de acuerdo con los ciclos de vida y programas establecidos en las rutas integrales de atención en salud, lo que permitió reducir las re consultas o consultas ambulatorias de los usuarios.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83EAD9BA-E2A0-4A1C-A183-A713FFFD6870}"/>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60458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706D6E3-1213-4847-BB68-E488139341A4}"/>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246FDC7A-3C6E-4702-A21B-C8DDBC94699C}"/>
              </a:ext>
            </a:extLst>
          </p:cNvPr>
          <p:cNvPicPr>
            <a:picLocks noChangeAspect="1"/>
          </p:cNvPicPr>
          <p:nvPr/>
        </p:nvPicPr>
        <p:blipFill>
          <a:blip r:embed="rId3"/>
          <a:stretch>
            <a:fillRect/>
          </a:stretch>
        </p:blipFill>
        <p:spPr>
          <a:xfrm rot="5400000">
            <a:off x="8980739" y="65711"/>
            <a:ext cx="3154131" cy="3022709"/>
          </a:xfrm>
          <a:prstGeom prst="rect">
            <a:avLst/>
          </a:prstGeom>
        </p:spPr>
      </p:pic>
      <p:graphicFrame>
        <p:nvGraphicFramePr>
          <p:cNvPr id="3" name="Gráfico 2">
            <a:extLst>
              <a:ext uri="{FF2B5EF4-FFF2-40B4-BE49-F238E27FC236}">
                <a16:creationId xmlns:a16="http://schemas.microsoft.com/office/drawing/2014/main" id="{BF4D4EF3-C911-2B9B-3D3B-84833676B374}"/>
              </a:ext>
            </a:extLst>
          </p:cNvPr>
          <p:cNvGraphicFramePr/>
          <p:nvPr>
            <p:extLst>
              <p:ext uri="{D42A27DB-BD31-4B8C-83A1-F6EECF244321}">
                <p14:modId xmlns:p14="http://schemas.microsoft.com/office/powerpoint/2010/main" val="4120140232"/>
              </p:ext>
            </p:extLst>
          </p:nvPr>
        </p:nvGraphicFramePr>
        <p:xfrm>
          <a:off x="2019300" y="981076"/>
          <a:ext cx="7772400" cy="52959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a:extLst>
              <a:ext uri="{FF2B5EF4-FFF2-40B4-BE49-F238E27FC236}">
                <a16:creationId xmlns:a16="http://schemas.microsoft.com/office/drawing/2014/main" id="{CDC166B8-3166-4478-A70A-0E49FB4714DF}"/>
              </a:ext>
            </a:extLst>
          </p:cNvPr>
          <p:cNvPicPr>
            <a:picLocks noChangeAspect="1"/>
          </p:cNvPicPr>
          <p:nvPr/>
        </p:nvPicPr>
        <p:blipFill rotWithShape="1">
          <a:blip r:embed="rId5"/>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81145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D987DD9-B40E-47A9-8F27-E06C5FCE01BE}"/>
              </a:ext>
            </a:extLst>
          </p:cNvPr>
          <p:cNvPicPr>
            <a:picLocks noChangeAspect="1"/>
          </p:cNvPicPr>
          <p:nvPr/>
        </p:nvPicPr>
        <p:blipFill>
          <a:blip r:embed="rId2"/>
          <a:stretch>
            <a:fillRect/>
          </a:stretch>
        </p:blipFill>
        <p:spPr>
          <a:xfrm>
            <a:off x="0" y="2462403"/>
            <a:ext cx="3523793" cy="4395597"/>
          </a:xfrm>
          <a:prstGeom prst="rect">
            <a:avLst/>
          </a:prstGeom>
        </p:spPr>
      </p:pic>
      <p:pic>
        <p:nvPicPr>
          <p:cNvPr id="6" name="Imagen 5">
            <a:extLst>
              <a:ext uri="{FF2B5EF4-FFF2-40B4-BE49-F238E27FC236}">
                <a16:creationId xmlns:a16="http://schemas.microsoft.com/office/drawing/2014/main" id="{0F03285C-8A3E-498E-8BD7-22FFBC04B65D}"/>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4EFF1AE4-C267-BB81-FCBF-EA9103E2258C}"/>
              </a:ext>
            </a:extLst>
          </p:cNvPr>
          <p:cNvSpPr>
            <a:spLocks noGrp="1"/>
          </p:cNvSpPr>
          <p:nvPr>
            <p:ph type="title"/>
          </p:nvPr>
        </p:nvSpPr>
        <p:spPr/>
        <p:txBody>
          <a:bodyPr/>
          <a:lstStyle/>
          <a:p>
            <a:pPr algn="ctr"/>
            <a:r>
              <a:rPr lang="es-ES" sz="2400" b="1" dirty="0">
                <a:effectLst/>
                <a:latin typeface="Arial Narrow" panose="020B0606020202030204" pitchFamily="34" charset="0"/>
                <a:ea typeface="Calibri" panose="020F0502020204030204" pitchFamily="34" charset="0"/>
                <a:cs typeface="Times New Roman" panose="02020603050405020304" pitchFamily="18" charset="0"/>
              </a:rPr>
              <a:t>GESTION ADMINISTRATIVA</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4" name="CuadroTexto 3">
            <a:extLst>
              <a:ext uri="{FF2B5EF4-FFF2-40B4-BE49-F238E27FC236}">
                <a16:creationId xmlns:a16="http://schemas.microsoft.com/office/drawing/2014/main" id="{935C8D3C-D02B-B26F-433E-3521E223EBC0}"/>
              </a:ext>
            </a:extLst>
          </p:cNvPr>
          <p:cNvSpPr txBox="1"/>
          <p:nvPr/>
        </p:nvSpPr>
        <p:spPr>
          <a:xfrm>
            <a:off x="838199" y="1709106"/>
            <a:ext cx="10515599" cy="3336106"/>
          </a:xfrm>
          <a:prstGeom prst="rect">
            <a:avLst/>
          </a:prstGeom>
          <a:noFill/>
        </p:spPr>
        <p:txBody>
          <a:bodyPr wrap="square">
            <a:spAutoFit/>
          </a:bodyPr>
          <a:lstStyle/>
          <a:p>
            <a:pPr algn="just">
              <a:lnSpc>
                <a:spcPct val="107000"/>
              </a:lnSpc>
              <a:spcAft>
                <a:spcPts val="800"/>
              </a:spcAft>
            </a:pPr>
            <a:r>
              <a:rPr lang="es-CO" sz="2400" dirty="0">
                <a:effectLst/>
                <a:latin typeface="Arial Narrow" panose="020B0606020202030204" pitchFamily="34" charset="0"/>
                <a:ea typeface="Calibri" panose="020F0502020204030204" pitchFamily="34" charset="0"/>
                <a:cs typeface="Arial" panose="020B0604020202020204" pitchFamily="34" charset="0"/>
              </a:rPr>
              <a:t>El Hospital Municipal de El Dorado pese a que terminó la ejecución del Programa de Saneamiento Fiscal y Financiero el 31 de Diciembre de 2021 ,en la vigencia 2022, continuo desarrollando  las estrategias de racionalización del gasto, uso adecuado de los elementos y recursos físicos, recuperación de cartera ,gestión de cobro y disminución de pasivos, fortaleciendo así  los procesos administrativos y asistenciales y  generando resultados  positivos en pro del mejoramiento en la  calidad y la oportunidad en prestación de los servicios de salud a los usuarios.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400" dirty="0">
                <a:effectLst/>
                <a:latin typeface="Arial Narrow" panose="020B0606020202030204" pitchFamily="34" charset="0"/>
                <a:ea typeface="Calibri" panose="020F0502020204030204" pitchFamily="34" charset="0"/>
                <a:cs typeface="Arial" panose="020B0604020202020204" pitchFamily="34" charset="0"/>
              </a:rPr>
              <a:t>A continuación, se relacionan los contratos interadministrativos suscritos en la vigencia: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31CD813-621E-4F9E-9DED-614D6962A6AA}"/>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526783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B2B818D-B1F9-41B6-8C07-F90634168876}"/>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361A87D5-1EC5-489E-8092-8A2AB407B82F}"/>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4" name="CuadroTexto 3">
            <a:extLst>
              <a:ext uri="{FF2B5EF4-FFF2-40B4-BE49-F238E27FC236}">
                <a16:creationId xmlns:a16="http://schemas.microsoft.com/office/drawing/2014/main" id="{1CD47FC6-5ED3-7CB8-74B5-A18355D1B59C}"/>
              </a:ext>
            </a:extLst>
          </p:cNvPr>
          <p:cNvSpPr txBox="1"/>
          <p:nvPr/>
        </p:nvSpPr>
        <p:spPr>
          <a:xfrm>
            <a:off x="1133475" y="1127569"/>
            <a:ext cx="9810750" cy="401013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O"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CONTRATO </a:t>
            </a:r>
            <a:r>
              <a:rPr lang="es-CO" sz="1800" b="1" dirty="0">
                <a:effectLst/>
                <a:latin typeface="Arial Narrow" panose="020B0606020202030204" pitchFamily="34" charset="0"/>
                <a:ea typeface="Calibri" panose="020F0502020204030204" pitchFamily="34" charset="0"/>
                <a:cs typeface="Arial" panose="020B0604020202020204" pitchFamily="34" charset="0"/>
              </a:rPr>
              <a:t>INTERADMINISTRATIVO DE PRESTACIÓN DE SERVICIOS</a:t>
            </a:r>
            <a:r>
              <a:rPr lang="es-CO"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No. 1738 DE </a:t>
            </a:r>
            <a:r>
              <a:rPr lang="es-CO" sz="1800" b="1" dirty="0">
                <a:effectLst/>
                <a:latin typeface="Arial Narrow" panose="020B0606020202030204" pitchFamily="34" charset="0"/>
                <a:ea typeface="Calibri" panose="020F0502020204030204" pitchFamily="34" charset="0"/>
                <a:cs typeface="Arial" panose="020B0604020202020204" pitchFamily="34" charset="0"/>
              </a:rPr>
              <a:t>08 DE JULIO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O" sz="1800" b="1" dirty="0">
                <a:effectLst/>
                <a:latin typeface="Arial Narrow" panose="020B0606020202030204" pitchFamily="34" charset="0"/>
                <a:ea typeface="Calibri" panose="020F0502020204030204" pitchFamily="34" charset="0"/>
                <a:cs typeface="Arial" panose="020B0604020202020204" pitchFamily="34" charset="0"/>
              </a:rPr>
              <a:t>OBJETO:</a:t>
            </a:r>
            <a:r>
              <a:rPr lang="es-ES" sz="1800" dirty="0">
                <a:effectLst/>
                <a:latin typeface="Arial Narrow" panose="020B0606020202030204" pitchFamily="34" charset="0"/>
                <a:ea typeface="Calibri" panose="020F0502020204030204" pitchFamily="34" charset="0"/>
                <a:cs typeface="Arial" panose="020B0604020202020204" pitchFamily="34" charset="0"/>
              </a:rPr>
              <a:t> GARANTIZAR LA OPERACIÓN DE LOS SERVICIOS DE SALUD DE CARÁCTER PUBLICO QUE SON MONOPOLIO EN SERVICIOS TRAZADORES NO SOSTENIBLES E INSTITUCIONES PRESTADORAS DE SALUD DE MUNICIPIOS DESCERTIFICADOS POR VENTA DE SERVICIOS MEDIANTE LA TRANSFERENCIA DE RECURSOS DEL SISTEMA GENERAL DE PARTICIPACIONES A LA ESE HOSPITAL MUNICIPAL DE EL DORADO.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s-CO" sz="1800" b="1" dirty="0">
                <a:effectLst/>
                <a:latin typeface="Arial Narrow" panose="020B0606020202030204" pitchFamily="34" charset="0"/>
                <a:ea typeface="Calibri" panose="020F0502020204030204" pitchFamily="34" charset="0"/>
                <a:cs typeface="Arial" panose="020B0604020202020204" pitchFamily="34" charset="0"/>
              </a:rPr>
              <a:t>TERMINO DE EJECUCION</a:t>
            </a:r>
            <a:r>
              <a:rPr lang="es-CO" sz="1800" dirty="0">
                <a:effectLst/>
                <a:latin typeface="Arial Narrow" panose="020B0606020202030204" pitchFamily="34" charset="0"/>
                <a:ea typeface="Calibri" panose="020F0502020204030204" pitchFamily="34" charset="0"/>
                <a:cs typeface="Arial" panose="020B0604020202020204" pitchFamily="34" charset="0"/>
              </a:rPr>
              <a:t>: 5 MESES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s-CO" sz="1800" b="1" dirty="0">
                <a:effectLst/>
                <a:latin typeface="Arial Narrow" panose="020B0606020202030204" pitchFamily="34" charset="0"/>
                <a:ea typeface="Calibri" panose="020F0502020204030204" pitchFamily="34" charset="0"/>
                <a:cs typeface="Arial" panose="020B0604020202020204" pitchFamily="34" charset="0"/>
              </a:rPr>
              <a:t>FECHA DE INICIO:</a:t>
            </a:r>
            <a:r>
              <a:rPr lang="es-CO" sz="1800" dirty="0">
                <a:effectLst/>
                <a:latin typeface="Arial Narrow" panose="020B0606020202030204" pitchFamily="34" charset="0"/>
                <a:ea typeface="Calibri" panose="020F0502020204030204" pitchFamily="34" charset="0"/>
                <a:cs typeface="Arial" panose="020B0604020202020204" pitchFamily="34" charset="0"/>
              </a:rPr>
              <a:t>12 DE JULIO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s-CO" sz="1800" b="1" dirty="0">
                <a:effectLst/>
                <a:latin typeface="Arial Narrow" panose="020B0606020202030204" pitchFamily="34" charset="0"/>
                <a:ea typeface="Calibri" panose="020F0502020204030204" pitchFamily="34" charset="0"/>
                <a:cs typeface="Arial" panose="020B0604020202020204" pitchFamily="34" charset="0"/>
              </a:rPr>
              <a:t>FECHA DE TERMINACION</a:t>
            </a:r>
            <a:r>
              <a:rPr lang="es-CO" sz="1800" dirty="0">
                <a:effectLst/>
                <a:latin typeface="Arial Narrow" panose="020B0606020202030204" pitchFamily="34" charset="0"/>
                <a:ea typeface="Calibri" panose="020F0502020204030204" pitchFamily="34" charset="0"/>
                <a:cs typeface="Arial" panose="020B0604020202020204" pitchFamily="34" charset="0"/>
              </a:rPr>
              <a:t>: 11 DE DICIEMBRE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800"/>
              </a:spcAft>
            </a:pPr>
            <a:r>
              <a:rPr lang="es-ES" sz="1800" b="1" dirty="0">
                <a:effectLst/>
                <a:latin typeface="Arial Narrow" panose="020B0606020202030204" pitchFamily="34" charset="0"/>
                <a:ea typeface="Calibri" panose="020F0502020204030204" pitchFamily="34" charset="0"/>
                <a:cs typeface="Arial" panose="020B0604020202020204" pitchFamily="34" charset="0"/>
              </a:rPr>
              <a:t>VALOR</a:t>
            </a:r>
            <a:r>
              <a:rPr lang="es-ES" sz="1800" dirty="0">
                <a:effectLst/>
                <a:latin typeface="Arial Narrow" panose="020B0606020202030204" pitchFamily="34" charset="0"/>
                <a:ea typeface="Calibri" panose="020F0502020204030204" pitchFamily="34" charset="0"/>
                <a:cs typeface="Arial" panose="020B0604020202020204" pitchFamily="34" charset="0"/>
              </a:rPr>
              <a:t>:</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$215.535.168,00 </a:t>
            </a:r>
            <a:r>
              <a:rPr lang="es-CO" sz="1800" dirty="0" err="1">
                <a:effectLst/>
                <a:latin typeface="Arial Narrow" panose="020B0606020202030204" pitchFamily="34" charset="0"/>
                <a:ea typeface="Calibri" panose="020F0502020204030204" pitchFamily="34" charset="0"/>
                <a:cs typeface="Arial" panose="020B0604020202020204" pitchFamily="34" charset="0"/>
              </a:rPr>
              <a:t>Mcte</a:t>
            </a:r>
            <a:r>
              <a:rPr lang="es-CO" sz="1800" dirty="0">
                <a:effectLst/>
                <a:latin typeface="Arial Narrow" panose="020B0606020202030204" pitchFamily="34" charset="0"/>
                <a:ea typeface="Calibri" panose="020F0502020204030204" pitchFamily="34" charset="0"/>
                <a:cs typeface="Arial" panose="020B0604020202020204" pitchFamily="34"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0459D8C-493C-4B24-88AD-E9B2A0500123}"/>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34010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0CB2E06-BA4F-45DA-8354-2B2A96D9D18B}"/>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FA071C51-595E-4F9B-B8E6-DA7C5DB4DFBD}"/>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A9CB6A2D-8842-D917-7297-B3E205993439}"/>
              </a:ext>
            </a:extLst>
          </p:cNvPr>
          <p:cNvSpPr txBox="1"/>
          <p:nvPr/>
        </p:nvSpPr>
        <p:spPr>
          <a:xfrm>
            <a:off x="1276350" y="1130325"/>
            <a:ext cx="8963025" cy="3641703"/>
          </a:xfrm>
          <a:prstGeom prst="rect">
            <a:avLst/>
          </a:prstGeom>
          <a:noFill/>
        </p:spPr>
        <p:txBody>
          <a:bodyPr wrap="square">
            <a:spAutoFit/>
          </a:bodyPr>
          <a:lstStyle/>
          <a:p>
            <a:pPr marL="342900" lvl="0" indent="-342900">
              <a:lnSpc>
                <a:spcPct val="115000"/>
              </a:lnSpc>
              <a:spcAft>
                <a:spcPts val="1000"/>
              </a:spcAft>
              <a:buFont typeface="Symbol" panose="05050102010706020507" pitchFamily="18" charset="2"/>
              <a:buChar char=""/>
            </a:pPr>
            <a:r>
              <a:rPr lang="es-CO" sz="1800" b="1" dirty="0">
                <a:effectLst/>
                <a:latin typeface="Arial Narrow" panose="020B0606020202030204" pitchFamily="34" charset="0"/>
                <a:ea typeface="Calibri" panose="020F0502020204030204" pitchFamily="34" charset="0"/>
                <a:cs typeface="Arial" panose="020B0604020202020204" pitchFamily="34" charset="0"/>
              </a:rPr>
              <a:t>CONTRATO INTERADMINISTRATIVO </a:t>
            </a:r>
            <a:r>
              <a:rPr lang="es-ES" sz="1800" b="1" dirty="0">
                <a:effectLst/>
                <a:latin typeface="Arial Narrow" panose="020B0606020202030204" pitchFamily="34" charset="0"/>
                <a:ea typeface="Calibri" panose="020F0502020204030204" pitchFamily="34" charset="0"/>
                <a:cs typeface="Arial" panose="020B0604020202020204" pitchFamily="34" charset="0"/>
              </a:rPr>
              <a:t>D</a:t>
            </a:r>
            <a:r>
              <a:rPr lang="es-CO" sz="1800" b="1" dirty="0">
                <a:effectLst/>
                <a:latin typeface="Arial Narrow" panose="020B0606020202030204" pitchFamily="34" charset="0"/>
                <a:ea typeface="Calibri" panose="020F0502020204030204" pitchFamily="34" charset="0"/>
                <a:cs typeface="Arial" panose="020B0604020202020204" pitchFamily="34" charset="0"/>
              </a:rPr>
              <a:t>E PRESTACIÓN </a:t>
            </a:r>
            <a:r>
              <a:rPr lang="es-ES" sz="1800" b="1" dirty="0">
                <a:effectLst/>
                <a:latin typeface="Arial Narrow" panose="020B0606020202030204" pitchFamily="34" charset="0"/>
                <a:ea typeface="Calibri" panose="020F0502020204030204" pitchFamily="34" charset="0"/>
                <a:cs typeface="Arial" panose="020B0604020202020204" pitchFamily="34" charset="0"/>
              </a:rPr>
              <a:t>D</a:t>
            </a:r>
            <a:r>
              <a:rPr lang="es-CO" sz="1800" b="1" dirty="0">
                <a:effectLst/>
                <a:latin typeface="Arial Narrow" panose="020B0606020202030204" pitchFamily="34" charset="0"/>
                <a:ea typeface="Calibri" panose="020F0502020204030204" pitchFamily="34" charset="0"/>
                <a:cs typeface="Arial" panose="020B0604020202020204" pitchFamily="34" charset="0"/>
              </a:rPr>
              <a:t>E SERVICIOS </a:t>
            </a:r>
            <a:r>
              <a:rPr lang="es-ES" sz="1800" b="1" dirty="0">
                <a:effectLst/>
                <a:latin typeface="Arial Narrow" panose="020B0606020202030204" pitchFamily="34" charset="0"/>
                <a:ea typeface="Calibri" panose="020F0502020204030204" pitchFamily="34" charset="0"/>
                <a:cs typeface="Arial" panose="020B0604020202020204" pitchFamily="34" charset="0"/>
              </a:rPr>
              <a:t>DE</a:t>
            </a:r>
            <a:r>
              <a:rPr lang="es-CO" sz="1800" b="1" dirty="0">
                <a:effectLst/>
                <a:latin typeface="Arial Narrow" panose="020B0606020202030204" pitchFamily="34" charset="0"/>
                <a:ea typeface="Calibri" panose="020F0502020204030204" pitchFamily="34" charset="0"/>
                <a:cs typeface="Arial" panose="020B0604020202020204" pitchFamily="34" charset="0"/>
              </a:rPr>
              <a:t> SALUD</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b="1" dirty="0">
                <a:effectLst/>
                <a:latin typeface="Arial Narrow" panose="020B0606020202030204" pitchFamily="34" charset="0"/>
                <a:ea typeface="Calibri" panose="020F0502020204030204" pitchFamily="34" charset="0"/>
                <a:cs typeface="Arial" panose="020B0604020202020204" pitchFamily="34" charset="0"/>
              </a:rPr>
              <a:t>N. </a:t>
            </a:r>
            <a:r>
              <a:rPr lang="es-ES" sz="1800" b="1" dirty="0">
                <a:effectLst/>
                <a:latin typeface="Arial Narrow" panose="020B0606020202030204" pitchFamily="34" charset="0"/>
                <a:ea typeface="Calibri" panose="020F0502020204030204" pitchFamily="34" charset="0"/>
                <a:cs typeface="Arial" panose="020B0604020202020204" pitchFamily="34" charset="0"/>
              </a:rPr>
              <a:t>1669 d</a:t>
            </a:r>
            <a:r>
              <a:rPr lang="es-CO" sz="1800" b="1" dirty="0">
                <a:effectLst/>
                <a:latin typeface="Arial Narrow" panose="020B0606020202030204" pitchFamily="34" charset="0"/>
                <a:ea typeface="Calibri" panose="020F0502020204030204" pitchFamily="34" charset="0"/>
                <a:cs typeface="Arial" panose="020B0604020202020204" pitchFamily="34" charset="0"/>
              </a:rPr>
              <a:t>e 202</a:t>
            </a:r>
            <a:r>
              <a:rPr lang="es-ES" sz="1800" b="1" dirty="0">
                <a:effectLst/>
                <a:latin typeface="Arial Narrow" panose="020B0606020202030204" pitchFamily="34" charset="0"/>
                <a:ea typeface="Calibri" panose="020F0502020204030204" pitchFamily="34" charset="0"/>
                <a:cs typeface="Arial" panose="020B0604020202020204" pitchFamily="34" charset="0"/>
              </a:rPr>
              <a:t>2</a:t>
            </a:r>
            <a:r>
              <a:rPr lang="es-ES" sz="1800" dirty="0">
                <a:effectLst/>
                <a:latin typeface="Arial Narrow" panose="020B0606020202030204" pitchFamily="34" charset="0"/>
                <a:ea typeface="Calibri" panose="020F0502020204030204" pitchFamily="34" charset="0"/>
                <a:cs typeface="Arial" panose="020B0604020202020204" pitchFamily="34"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s-CO" sz="1800" b="1" dirty="0">
                <a:effectLst/>
                <a:latin typeface="Arial Narrow" panose="020B0606020202030204" pitchFamily="34" charset="0"/>
                <a:ea typeface="Calibri" panose="020F0502020204030204" pitchFamily="34" charset="0"/>
                <a:cs typeface="Arial" panose="020B0604020202020204" pitchFamily="34" charset="0"/>
              </a:rPr>
              <a:t>OBJETO</a:t>
            </a:r>
            <a:r>
              <a:rPr lang="es-CO" sz="1800" dirty="0">
                <a:effectLst/>
                <a:latin typeface="Arial Narrow" panose="020B0606020202030204" pitchFamily="34" charset="0"/>
                <a:ea typeface="Calibri" panose="020F0502020204030204" pitchFamily="34" charset="0"/>
                <a:cs typeface="Arial" panose="020B0604020202020204" pitchFamily="34" charset="0"/>
              </a:rPr>
              <a:t>: DESARROLLAR LAS</a:t>
            </a:r>
            <a:r>
              <a:rPr lang="es-ES" sz="1800" dirty="0">
                <a:effectLst/>
                <a:latin typeface="Arial Narrow" panose="020B0606020202030204" pitchFamily="34" charset="0"/>
                <a:ea typeface="Calibri" panose="020F0502020204030204" pitchFamily="34" charset="0"/>
                <a:cs typeface="Arial" panose="020B0604020202020204" pitchFamily="34" charset="0"/>
              </a:rPr>
              <a:t> ACTIVIDADES</a:t>
            </a:r>
            <a:r>
              <a:rPr lang="es-CO" sz="1800" dirty="0">
                <a:effectLst/>
                <a:latin typeface="Arial Narrow" panose="020B0606020202030204" pitchFamily="34" charset="0"/>
                <a:ea typeface="Calibri" panose="020F0502020204030204" pitchFamily="34" charset="0"/>
                <a:cs typeface="Arial" panose="020B0604020202020204" pitchFamily="34" charset="0"/>
              </a:rPr>
              <a:t> DEL PLAN DE INTERVENCIONES COLECTIVAS PIC </a:t>
            </a:r>
            <a:r>
              <a:rPr lang="es-ES" sz="1800" dirty="0">
                <a:effectLst/>
                <a:latin typeface="Arial Narrow" panose="020B0606020202030204" pitchFamily="34" charset="0"/>
                <a:ea typeface="Calibri" panose="020F0502020204030204" pitchFamily="34" charset="0"/>
                <a:cs typeface="Arial" panose="020B0604020202020204" pitchFamily="34" charset="0"/>
              </a:rPr>
              <a:t>DEPARTAMENTAL</a:t>
            </a:r>
            <a:r>
              <a:rPr lang="es-CO" sz="1800" dirty="0">
                <a:effectLst/>
                <a:latin typeface="Arial Narrow" panose="020B0606020202030204" pitchFamily="34" charset="0"/>
                <a:ea typeface="Calibri" panose="020F0502020204030204" pitchFamily="34" charset="0"/>
                <a:cs typeface="Arial" panose="020B0604020202020204" pitchFamily="34" charset="0"/>
              </a:rPr>
              <a:t>, RESPECTO A LAS DIMENSIONES DE SEXUALIDAD Y DERECHOS SEXUALES REPRODUCTIVOS, SEGURIDAD ALIMENTARIA Y NUTRICIÓN, SALUD MENTAL Y CONVIVENCIA SOCIAL Y VIDA SALUDABLE Y </a:t>
            </a:r>
            <a:r>
              <a:rPr lang="es-ES" sz="1800" dirty="0">
                <a:effectLst/>
                <a:latin typeface="Arial Narrow" panose="020B0606020202030204" pitchFamily="34" charset="0"/>
                <a:ea typeface="Calibri" panose="020F0502020204030204" pitchFamily="34" charset="0"/>
                <a:cs typeface="Arial" panose="020B0604020202020204" pitchFamily="34" charset="0"/>
              </a:rPr>
              <a:t>CONDICIONES NO TRANSMISIBLES </a:t>
            </a:r>
            <a:r>
              <a:rPr lang="es-CO" sz="1800" dirty="0">
                <a:effectLst/>
                <a:latin typeface="Arial Narrow" panose="020B0606020202030204" pitchFamily="34" charset="0"/>
                <a:ea typeface="Calibri" panose="020F0502020204030204" pitchFamily="34" charset="0"/>
                <a:cs typeface="Arial" panose="020B0604020202020204" pitchFamily="34" charset="0"/>
              </a:rPr>
              <a:t>EN EL MUNICIPIO  DE EL DORADO</a:t>
            </a:r>
            <a:r>
              <a:rPr lang="es-ES"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b="1" dirty="0">
                <a:effectLst/>
                <a:latin typeface="Arial Narrow" panose="020B0606020202030204" pitchFamily="34" charset="0"/>
                <a:ea typeface="Calibri" panose="020F0502020204030204" pitchFamily="34" charset="0"/>
                <a:cs typeface="Arial" panose="020B0604020202020204" pitchFamily="34" charset="0"/>
              </a:rPr>
              <a:t>TERMINO DE EJECUCION</a:t>
            </a:r>
            <a:r>
              <a:rPr lang="es-CO" sz="1800" dirty="0">
                <a:effectLst/>
                <a:latin typeface="Arial Narrow" panose="020B0606020202030204" pitchFamily="34" charset="0"/>
                <a:ea typeface="Calibri" panose="020F0502020204030204" pitchFamily="34" charset="0"/>
                <a:cs typeface="Arial" panose="020B0604020202020204" pitchFamily="34" charset="0"/>
              </a:rPr>
              <a:t>: 8 MESES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s-CO" sz="1800" b="1" dirty="0">
                <a:effectLst/>
                <a:latin typeface="Arial Narrow" panose="020B0606020202030204" pitchFamily="34" charset="0"/>
                <a:ea typeface="Calibri" panose="020F0502020204030204" pitchFamily="34" charset="0"/>
                <a:cs typeface="Arial" panose="020B0604020202020204" pitchFamily="34" charset="0"/>
              </a:rPr>
              <a:t>FECHA DE INICIO</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25 DE </a:t>
            </a:r>
            <a:r>
              <a:rPr lang="es-E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ABRIL</a:t>
            </a:r>
            <a:r>
              <a:rPr lang="es-CO"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DE</a:t>
            </a:r>
            <a:r>
              <a:rPr lang="es-CO" sz="1800" dirty="0">
                <a:effectLst/>
                <a:latin typeface="Arial Narrow" panose="020B0606020202030204" pitchFamily="34" charset="0"/>
                <a:ea typeface="Calibri" panose="020F0502020204030204" pitchFamily="34" charset="0"/>
                <a:cs typeface="Arial" panose="020B0604020202020204" pitchFamily="34" charset="0"/>
              </a:rPr>
              <a:t>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s-CO" sz="1800" b="1" dirty="0">
                <a:effectLst/>
                <a:latin typeface="Arial Narrow" panose="020B0606020202030204" pitchFamily="34" charset="0"/>
                <a:ea typeface="Calibri" panose="020F0502020204030204" pitchFamily="34" charset="0"/>
                <a:cs typeface="Arial" panose="020B0604020202020204" pitchFamily="34" charset="0"/>
              </a:rPr>
              <a:t>FECHA DE TERMINACION</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E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24</a:t>
            </a:r>
            <a:r>
              <a:rPr lang="es-CO"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DE DICIEMBRE DE</a:t>
            </a:r>
            <a:r>
              <a:rPr lang="es-CO" sz="1800" dirty="0">
                <a:effectLst/>
                <a:latin typeface="Arial Narrow" panose="020B0606020202030204" pitchFamily="34" charset="0"/>
                <a:ea typeface="Calibri" panose="020F0502020204030204" pitchFamily="34" charset="0"/>
                <a:cs typeface="Arial" panose="020B0604020202020204" pitchFamily="34" charset="0"/>
              </a:rPr>
              <a:t>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800"/>
              </a:spcAft>
            </a:pPr>
            <a:r>
              <a:rPr lang="es-ES" sz="1800" b="1" dirty="0">
                <a:effectLst/>
                <a:latin typeface="Arial Narrow" panose="020B0606020202030204" pitchFamily="34" charset="0"/>
                <a:ea typeface="Calibri" panose="020F0502020204030204" pitchFamily="34" charset="0"/>
                <a:cs typeface="Arial" panose="020B0604020202020204" pitchFamily="34" charset="0"/>
              </a:rPr>
              <a:t>VALOR</a:t>
            </a:r>
            <a:r>
              <a:rPr lang="es-ES"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dirty="0">
                <a:effectLst/>
                <a:latin typeface="Arial Narrow" panose="020B0606020202030204" pitchFamily="34" charset="0"/>
                <a:ea typeface="Calibri" panose="020F0502020204030204" pitchFamily="34" charset="0"/>
                <a:cs typeface="Arial" panose="020B0604020202020204" pitchFamily="34" charset="0"/>
              </a:rPr>
              <a:t>$</a:t>
            </a:r>
            <a:r>
              <a:rPr lang="es-ES" sz="1800" dirty="0">
                <a:effectLst/>
                <a:latin typeface="Arial Narrow" panose="020B0606020202030204" pitchFamily="34" charset="0"/>
                <a:ea typeface="Calibri" panose="020F0502020204030204" pitchFamily="34" charset="0"/>
                <a:cs typeface="Arial" panose="020B0604020202020204" pitchFamily="34" charset="0"/>
              </a:rPr>
              <a:t>92.113.602</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dirty="0" err="1">
                <a:effectLst/>
                <a:latin typeface="Arial Narrow" panose="020B0606020202030204" pitchFamily="34" charset="0"/>
                <a:ea typeface="Calibri" panose="020F0502020204030204" pitchFamily="34" charset="0"/>
                <a:cs typeface="Arial" panose="020B0604020202020204" pitchFamily="34" charset="0"/>
              </a:rPr>
              <a:t>Mcte</a:t>
            </a:r>
            <a:r>
              <a:rPr lang="es-CO" sz="1800" dirty="0">
                <a:effectLst/>
                <a:latin typeface="Arial Narrow" panose="020B0606020202030204" pitchFamily="34" charset="0"/>
                <a:ea typeface="Calibri" panose="020F0502020204030204" pitchFamily="34" charset="0"/>
                <a:cs typeface="Arial" panose="020B0604020202020204" pitchFamily="34"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A10859A-1FDB-45C8-A5AA-EC23B69CCA2C}"/>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486926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67B7097-86BA-4A56-AB31-184026C6ED7F}"/>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70B22E15-41B7-4FF5-A489-628A8D78679B}"/>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FE61A12E-BBAF-4CF3-5B14-28A4F8FEE09B}"/>
              </a:ext>
            </a:extLst>
          </p:cNvPr>
          <p:cNvSpPr txBox="1"/>
          <p:nvPr/>
        </p:nvSpPr>
        <p:spPr>
          <a:xfrm>
            <a:off x="1310640" y="1065773"/>
            <a:ext cx="9067800" cy="5792227"/>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CONTRATO INTERADMINISTRATIVO N. 052 de 2022 SUSCRITO CON LA ALCALDIA MUNICIPAL DE EL DORADO.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OBJETO</a:t>
            </a:r>
            <a:r>
              <a:rPr lang="es-ES" sz="1800" b="1" dirty="0">
                <a:effectLst/>
                <a:latin typeface="Arial Narrow" panose="020B0606020202030204" pitchFamily="34" charset="0"/>
                <a:ea typeface="Calibri" panose="020F0502020204030204" pitchFamily="34" charset="0"/>
                <a:cs typeface="Arial" panose="020B0604020202020204" pitchFamily="34" charset="0"/>
              </a:rPr>
              <a:t>: PRESTACION</a:t>
            </a:r>
            <a:r>
              <a:rPr lang="es-ES" sz="1800" dirty="0">
                <a:effectLst/>
                <a:latin typeface="Arial Narrow" panose="020B0606020202030204" pitchFamily="34" charset="0"/>
                <a:ea typeface="Calibri" panose="020F0502020204030204" pitchFamily="34" charset="0"/>
                <a:cs typeface="Arial" panose="020B0604020202020204" pitchFamily="34" charset="0"/>
              </a:rPr>
              <a:t> DE SERVICIOS PARA EJECUTAR LAS ACTIVIDADES CORRESPONDIENTES AL PLAN DE INTERVENCIONES COLECTIVAS PIC, CONTENIDAS EN EL PLAN DE ACCION EN SALUD PAS-2022 EN EL MUNICIPIO DE EL DORADO –META</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T</a:t>
            </a: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ERMINO DE EJECUCION</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6 MESES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23 DE JUNIO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TERMINACION:</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22 DE DICIEMBRE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VALOR</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dirty="0">
                <a:effectLst/>
                <a:latin typeface="Arial Narrow" panose="020B0606020202030204" pitchFamily="34" charset="0"/>
                <a:ea typeface="Calibri" panose="020F0502020204030204" pitchFamily="34" charset="0"/>
                <a:cs typeface="Arial" panose="020B0604020202020204" pitchFamily="34" charset="0"/>
              </a:rPr>
              <a:t>144.315.152</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dirty="0" err="1">
                <a:effectLst/>
                <a:latin typeface="Arial Narrow" panose="020B0606020202030204" pitchFamily="34" charset="0"/>
                <a:ea typeface="Calibri" panose="020F0502020204030204" pitchFamily="34" charset="0"/>
                <a:cs typeface="Arial" panose="020B0604020202020204" pitchFamily="34" charset="0"/>
              </a:rPr>
              <a:t>Mcte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90"/>
              </a:spcBef>
              <a:spcAft>
                <a:spcPts val="800"/>
              </a:spcAf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90"/>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  PROROGA N. 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90"/>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  PLAZO: 20 DIAS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77470">
              <a:lnSpc>
                <a:spcPct val="107000"/>
              </a:lnSpc>
              <a:spcBef>
                <a:spcPts val="10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24 DE DICIEMBRE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77470">
              <a:lnSpc>
                <a:spcPct val="107000"/>
              </a:lnSpc>
              <a:spcBef>
                <a:spcPts val="8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TERMINACION:</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12 DE ENERO DE 2023</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77470">
              <a:lnSpc>
                <a:spcPct val="107000"/>
              </a:lnSpc>
              <a:spcBef>
                <a:spcPts val="85"/>
              </a:spcBef>
              <a:spcAft>
                <a:spcPts val="800"/>
              </a:spcAf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7A8628E-89E0-4DCF-9D81-03B3673ADFB5}"/>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99054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0D0C3E9-4778-4151-9DA1-F24B0CA94562}"/>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72E75039-C1A2-4B9F-B8A4-CE85FC935AE4}"/>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D2F03E5C-F230-D5D2-4B22-4E2D1570B2D9}"/>
              </a:ext>
            </a:extLst>
          </p:cNvPr>
          <p:cNvSpPr txBox="1"/>
          <p:nvPr/>
        </p:nvSpPr>
        <p:spPr>
          <a:xfrm>
            <a:off x="1009650" y="988695"/>
            <a:ext cx="9972675" cy="5111015"/>
          </a:xfrm>
          <a:prstGeom prst="rect">
            <a:avLst/>
          </a:prstGeom>
          <a:noFill/>
        </p:spPr>
        <p:txBody>
          <a:bodyPr wrap="square">
            <a:spAutoFit/>
          </a:bodyPr>
          <a:lstStyle/>
          <a:p>
            <a:pPr>
              <a:lnSpc>
                <a:spcPct val="107000"/>
              </a:lnSpc>
              <a:spcBef>
                <a:spcPts val="85"/>
              </a:spcBef>
              <a:spcAft>
                <a:spcPts val="800"/>
              </a:spcAf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Se realizo la adquisición de algunos equipos de cómputo y el mantenimiento de infraestructura y planta eléctrica requeridos en la institución para garantizar el adecuado servicio en las áreas, tanto administrativa como asistencial.</a:t>
            </a:r>
          </a:p>
          <a:p>
            <a:pPr>
              <a:lnSpc>
                <a:spcPct val="107000"/>
              </a:lnSpc>
              <a:spcBef>
                <a:spcPts val="85"/>
              </a:spcBef>
              <a:spcAft>
                <a:spcPts val="800"/>
              </a:spcAft>
            </a:pPr>
            <a:r>
              <a:rPr lang="es-CO" dirty="0">
                <a:latin typeface="Arial Narrow" panose="020B0606020202030204" pitchFamily="34" charset="0"/>
                <a:ea typeface="Calibri" panose="020F0502020204030204" pitchFamily="34" charset="0"/>
                <a:cs typeface="Times New Roman" panose="02020603050405020304" pitchFamily="18" charset="0"/>
              </a:rPr>
              <a:t>Al cierre de la vigencia 2022 ,la E.S.E  contaba con un 95% de equipos de computo nuevos necesarios para el adecuado funcionamiento de la institución, de igual manera, se logró el 100% de la sistematización de las historias clínicas con el sistema operativo </a:t>
            </a:r>
            <a:r>
              <a:rPr lang="es-CO" dirty="0" err="1">
                <a:latin typeface="Arial Narrow" panose="020B0606020202030204" pitchFamily="34" charset="0"/>
                <a:ea typeface="Calibri" panose="020F0502020204030204" pitchFamily="34" charset="0"/>
                <a:cs typeface="Times New Roman" panose="02020603050405020304" pitchFamily="18" charset="0"/>
              </a:rPr>
              <a:t>Prosoft</a:t>
            </a:r>
            <a:r>
              <a:rPr lang="es-CO" dirty="0">
                <a:latin typeface="Arial Narrow" panose="020B0606020202030204" pitchFamily="34" charset="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90"/>
              </a:spcBef>
              <a:spcAft>
                <a:spcPts val="800"/>
              </a:spcAft>
              <a:tabLst>
                <a:tab pos="4743450" algn="l"/>
              </a:tabLs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CONTRATO DE COMPRAVENTA Y/O SUMINISTROS N. 37 de 2022 SUSCRITO CON CIBERGENIOS AGENCIA DIGITAL S.A.S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OBJETO</a:t>
            </a:r>
            <a:r>
              <a:rPr lang="es-ES" sz="1800" b="1" dirty="0">
                <a:effectLst/>
                <a:latin typeface="Arial Narrow" panose="020B0606020202030204" pitchFamily="34" charset="0"/>
                <a:ea typeface="Calibri" panose="020F0502020204030204" pitchFamily="34" charset="0"/>
                <a:cs typeface="Arial" panose="020B0604020202020204" pitchFamily="34" charset="0"/>
              </a:rPr>
              <a:t>: </a:t>
            </a:r>
            <a:r>
              <a:rPr lang="es-ES" sz="1800" dirty="0">
                <a:effectLst/>
                <a:latin typeface="Arial Narrow" panose="020B0606020202030204" pitchFamily="34" charset="0"/>
                <a:ea typeface="Calibri" panose="020F0502020204030204" pitchFamily="34" charset="0"/>
                <a:cs typeface="Arial" panose="020B0604020202020204" pitchFamily="34" charset="0"/>
              </a:rPr>
              <a:t>COMPRA DE EQUIPOS DE COMPUTO, IPS Y QUEMADOR DE DVD EXTERNO USB PARA LA E.S.E HOSPITAL MUNICIPAL DE EL DORADO .</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T</a:t>
            </a: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ERMINO DE EJECUCION</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58 DIAS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27 DE ENERO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TERMINACION:</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26 DE MARZO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VALOR</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1800" b="1" dirty="0">
                <a:effectLst/>
                <a:latin typeface="Arial Narrow" panose="020B0606020202030204" pitchFamily="34" charset="0"/>
                <a:ea typeface="Calibri" panose="020F0502020204030204" pitchFamily="34" charset="0"/>
                <a:cs typeface="Arial" panose="020B0604020202020204" pitchFamily="34" charset="0"/>
              </a:rPr>
              <a:t>48.364.123</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dirty="0" err="1">
                <a:effectLst/>
                <a:latin typeface="Arial Narrow" panose="020B0606020202030204" pitchFamily="34" charset="0"/>
                <a:ea typeface="Calibri" panose="020F0502020204030204" pitchFamily="34" charset="0"/>
                <a:cs typeface="Arial" panose="020B0604020202020204" pitchFamily="34" charset="0"/>
              </a:rPr>
              <a:t>Mcte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A5CC6A93-DF73-4863-BA73-7CE5EB68B202}"/>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408779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0730A48-6E17-4399-9291-516BA483A144}"/>
              </a:ext>
            </a:extLst>
          </p:cNvPr>
          <p:cNvPicPr>
            <a:picLocks noChangeAspect="1"/>
          </p:cNvPicPr>
          <p:nvPr/>
        </p:nvPicPr>
        <p:blipFill>
          <a:blip r:embed="rId2"/>
          <a:stretch>
            <a:fillRect/>
          </a:stretch>
        </p:blipFill>
        <p:spPr>
          <a:xfrm>
            <a:off x="0" y="2462403"/>
            <a:ext cx="3523793" cy="4395597"/>
          </a:xfrm>
          <a:prstGeom prst="rect">
            <a:avLst/>
          </a:prstGeom>
        </p:spPr>
      </p:pic>
      <p:sp>
        <p:nvSpPr>
          <p:cNvPr id="2" name="Título 1">
            <a:extLst>
              <a:ext uri="{FF2B5EF4-FFF2-40B4-BE49-F238E27FC236}">
                <a16:creationId xmlns:a16="http://schemas.microsoft.com/office/drawing/2014/main" id="{0B39FA33-381C-B86B-296F-CF8CEC2225A4}"/>
              </a:ext>
            </a:extLst>
          </p:cNvPr>
          <p:cNvSpPr>
            <a:spLocks noGrp="1"/>
          </p:cNvSpPr>
          <p:nvPr>
            <p:ph type="title"/>
          </p:nvPr>
        </p:nvSpPr>
        <p:spPr/>
        <p:txBody>
          <a:bodyPr>
            <a:normAutofit/>
          </a:bodyPr>
          <a:lstStyle/>
          <a:p>
            <a:pPr algn="ctr"/>
            <a:r>
              <a:rPr lang="es-ES" sz="2400" b="1" dirty="0">
                <a:effectLst/>
                <a:latin typeface="Arial Narrow" panose="020B0606020202030204" pitchFamily="34" charset="0"/>
                <a:ea typeface="Calibri" panose="020F0502020204030204" pitchFamily="34" charset="0"/>
                <a:cs typeface="Times New Roman" panose="02020603050405020304" pitchFamily="18" charset="0"/>
              </a:rPr>
              <a:t>SERVICIOS OFERTADOS</a:t>
            </a:r>
            <a:endParaRPr lang="es-CO" sz="2400" dirty="0"/>
          </a:p>
        </p:txBody>
      </p:sp>
      <p:sp>
        <p:nvSpPr>
          <p:cNvPr id="3" name="Marcador de contenido 2">
            <a:extLst>
              <a:ext uri="{FF2B5EF4-FFF2-40B4-BE49-F238E27FC236}">
                <a16:creationId xmlns:a16="http://schemas.microsoft.com/office/drawing/2014/main" id="{E04E3583-16BE-D8E7-362F-8A828FE0B1D3}"/>
              </a:ext>
            </a:extLst>
          </p:cNvPr>
          <p:cNvSpPr>
            <a:spLocks noGrp="1"/>
          </p:cNvSpPr>
          <p:nvPr>
            <p:ph idx="1"/>
          </p:nvPr>
        </p:nvSpPr>
        <p:spPr/>
        <p:txBody>
          <a:bodyPr>
            <a:normAutofit fontScale="85000" lnSpcReduction="20000"/>
          </a:bodyPr>
          <a:lstStyle/>
          <a:p>
            <a:r>
              <a:rPr lang="es-CO" sz="2800" dirty="0">
                <a:effectLst/>
                <a:latin typeface="Calibri" panose="020F0502020204030204" pitchFamily="34" charset="0"/>
                <a:ea typeface="Calibri" panose="020F0502020204030204" pitchFamily="34" charset="0"/>
                <a:cs typeface="Times New Roman" panose="02020603050405020304" pitchFamily="18" charset="0"/>
              </a:rPr>
              <a:t>Urgencias</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 Medicina General</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 Hospitalización</a:t>
            </a:r>
            <a:r>
              <a:rPr lang="es-CO" sz="2800" dirty="0">
                <a:latin typeface="Calibri" panose="020F0502020204030204" pitchFamily="34" charset="0"/>
                <a:ea typeface="Calibri" panose="020F0502020204030204" pitchFamily="34" charset="0"/>
                <a:cs typeface="Times New Roman" panose="02020603050405020304" pitchFamily="18" charset="0"/>
              </a:rPr>
              <a:t>, </a:t>
            </a:r>
            <a:r>
              <a:rPr lang="es-CO" sz="2800" dirty="0">
                <a:effectLst/>
                <a:latin typeface="Calibri" panose="020F0502020204030204" pitchFamily="34" charset="0"/>
                <a:ea typeface="Calibri" panose="020F0502020204030204" pitchFamily="34" charset="0"/>
                <a:cs typeface="Times New Roman" panose="02020603050405020304" pitchFamily="18" charset="0"/>
              </a:rPr>
              <a:t>Enfermería</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 Odontología</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Laboratorio Clínico</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Toma de Muestras de Laboratorio </a:t>
            </a:r>
            <a:r>
              <a:rPr lang="es-CO" sz="2800" dirty="0">
                <a:latin typeface="Calibri" panose="020F0502020204030204" pitchFamily="34" charset="0"/>
                <a:ea typeface="Calibri" panose="020F0502020204030204" pitchFamily="34" charset="0"/>
                <a:cs typeface="Times New Roman" panose="02020603050405020304" pitchFamily="18" charset="0"/>
              </a:rPr>
              <a:t>Clínico</a:t>
            </a:r>
          </a:p>
          <a:p>
            <a:r>
              <a:rPr lang="es-CO" sz="2800" dirty="0">
                <a:latin typeface="Calibri" panose="020F0502020204030204" pitchFamily="34" charset="0"/>
                <a:ea typeface="Calibri" panose="020F0502020204030204" pitchFamily="34" charset="0"/>
                <a:cs typeface="Times New Roman" panose="02020603050405020304" pitchFamily="18" charset="0"/>
              </a:rPr>
              <a:t> Toma</a:t>
            </a:r>
            <a:r>
              <a:rPr lang="es-CO" sz="2800" dirty="0">
                <a:effectLst/>
                <a:latin typeface="Calibri" panose="020F0502020204030204" pitchFamily="34" charset="0"/>
                <a:ea typeface="Calibri" panose="020F0502020204030204" pitchFamily="34" charset="0"/>
                <a:cs typeface="Times New Roman" panose="02020603050405020304" pitchFamily="18" charset="0"/>
              </a:rPr>
              <a:t> de Muestras de Cuello </a:t>
            </a:r>
            <a:r>
              <a:rPr lang="es-CO" sz="2800" dirty="0">
                <a:latin typeface="Calibri" panose="020F0502020204030204" pitchFamily="34" charset="0"/>
                <a:ea typeface="Calibri" panose="020F0502020204030204" pitchFamily="34" charset="0"/>
                <a:cs typeface="Times New Roman" panose="02020603050405020304" pitchFamily="18" charset="0"/>
              </a:rPr>
              <a:t>U</a:t>
            </a:r>
            <a:r>
              <a:rPr lang="es-CO" sz="2800" dirty="0">
                <a:effectLst/>
                <a:latin typeface="Calibri" panose="020F0502020204030204" pitchFamily="34" charset="0"/>
                <a:ea typeface="Calibri" panose="020F0502020204030204" pitchFamily="34" charset="0"/>
                <a:cs typeface="Times New Roman" panose="02020603050405020304" pitchFamily="18" charset="0"/>
              </a:rPr>
              <a:t>terino y Ginecológicas</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 Atención del Parto</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 Servicio Farmacéutico </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Vacunación</a:t>
            </a:r>
          </a:p>
          <a:p>
            <a:r>
              <a:rPr lang="es-CO" sz="2800" dirty="0">
                <a:effectLst/>
                <a:latin typeface="Calibri" panose="020F0502020204030204" pitchFamily="34" charset="0"/>
                <a:ea typeface="Calibri" panose="020F0502020204030204" pitchFamily="34" charset="0"/>
                <a:cs typeface="Times New Roman" panose="02020603050405020304" pitchFamily="18" charset="0"/>
              </a:rPr>
              <a:t>Traslado Asistencial Básico  </a:t>
            </a:r>
          </a:p>
          <a:p>
            <a:endParaRPr lang="es-CO" dirty="0"/>
          </a:p>
        </p:txBody>
      </p:sp>
      <p:pic>
        <p:nvPicPr>
          <p:cNvPr id="6" name="Imagen 5">
            <a:extLst>
              <a:ext uri="{FF2B5EF4-FFF2-40B4-BE49-F238E27FC236}">
                <a16:creationId xmlns:a16="http://schemas.microsoft.com/office/drawing/2014/main" id="{AC5D2DFF-1EA3-4D21-A939-95001E5614A7}"/>
              </a:ext>
            </a:extLst>
          </p:cNvPr>
          <p:cNvPicPr>
            <a:picLocks noChangeAspect="1"/>
          </p:cNvPicPr>
          <p:nvPr/>
        </p:nvPicPr>
        <p:blipFill rotWithShape="1">
          <a:blip r:embed="rId3"/>
          <a:srcRect l="24709" r="28336"/>
          <a:stretch/>
        </p:blipFill>
        <p:spPr>
          <a:xfrm>
            <a:off x="10775731" y="5427936"/>
            <a:ext cx="1156138" cy="1430064"/>
          </a:xfrm>
          <a:prstGeom prst="rect">
            <a:avLst/>
          </a:prstGeom>
        </p:spPr>
      </p:pic>
      <p:pic>
        <p:nvPicPr>
          <p:cNvPr id="10" name="Imagen 9">
            <a:extLst>
              <a:ext uri="{FF2B5EF4-FFF2-40B4-BE49-F238E27FC236}">
                <a16:creationId xmlns:a16="http://schemas.microsoft.com/office/drawing/2014/main" id="{EE10051A-9D2A-4808-A92C-E8AAEBEC2995}"/>
              </a:ext>
            </a:extLst>
          </p:cNvPr>
          <p:cNvPicPr>
            <a:picLocks noChangeAspect="1"/>
          </p:cNvPicPr>
          <p:nvPr/>
        </p:nvPicPr>
        <p:blipFill>
          <a:blip r:embed="rId4"/>
          <a:stretch>
            <a:fillRect/>
          </a:stretch>
        </p:blipFill>
        <p:spPr>
          <a:xfrm rot="5400000">
            <a:off x="8952164" y="65711"/>
            <a:ext cx="3154131" cy="3022709"/>
          </a:xfrm>
          <a:prstGeom prst="rect">
            <a:avLst/>
          </a:prstGeom>
        </p:spPr>
      </p:pic>
    </p:spTree>
    <p:extLst>
      <p:ext uri="{BB962C8B-B14F-4D97-AF65-F5344CB8AC3E}">
        <p14:creationId xmlns:p14="http://schemas.microsoft.com/office/powerpoint/2010/main" val="361091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6A9C4BB-8232-44FC-9620-7D42D16376D7}"/>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0AF89DBD-B0DE-445B-BDF7-E84B77F04334}"/>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47397EBA-8876-7CEA-E565-1585524EB259}"/>
              </a:ext>
            </a:extLst>
          </p:cNvPr>
          <p:cNvSpPr txBox="1"/>
          <p:nvPr/>
        </p:nvSpPr>
        <p:spPr>
          <a:xfrm>
            <a:off x="1476375" y="538737"/>
            <a:ext cx="9258300" cy="2540247"/>
          </a:xfrm>
          <a:prstGeom prst="rect">
            <a:avLst/>
          </a:prstGeom>
          <a:noFill/>
        </p:spPr>
        <p:txBody>
          <a:bodyPr wrap="square">
            <a:spAutoFit/>
          </a:bodyPr>
          <a:lstStyle/>
          <a:p>
            <a:pPr algn="just">
              <a:lnSpc>
                <a:spcPct val="107000"/>
              </a:lnSpc>
              <a:spcAft>
                <a:spcPts val="800"/>
              </a:spcAft>
            </a:pPr>
            <a:r>
              <a:rPr lang="es-CO" sz="1400" b="1" dirty="0">
                <a:effectLst/>
                <a:latin typeface="Arial Narrow" panose="020B0606020202030204" pitchFamily="34" charset="0"/>
                <a:ea typeface="Calibri" panose="020F0502020204030204" pitchFamily="34" charset="0"/>
                <a:cs typeface="Tahoma" panose="020B0604030504040204" pitchFamily="34" charset="0"/>
              </a:rPr>
              <a:t>ELEMENTOS SUMINISTRADOS: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Times New Roman" panose="02020603050405020304" pitchFamily="18" charset="0"/>
              </a:rPr>
              <a:t>8 COMPUTADORES TODO EN 1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Times New Roman" panose="02020603050405020304" pitchFamily="18" charset="0"/>
              </a:rPr>
              <a:t>1 </a:t>
            </a:r>
            <a:r>
              <a:rPr lang="es-CO" sz="1400" dirty="0">
                <a:effectLst/>
                <a:latin typeface="Arial Narrow" panose="020B0606020202030204" pitchFamily="34" charset="0"/>
                <a:ea typeface="Times New Roman" panose="02020603050405020304" pitchFamily="18" charset="0"/>
                <a:cs typeface="Calibri" panose="020F0502020204030204" pitchFamily="34" charset="0"/>
              </a:rPr>
              <a:t>SWITCH ADMINISTRABLE DE ESCRITORIO GIGABIT DE 16 PUERTOS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latin typeface="Arial Narrow" panose="020B0606020202030204" pitchFamily="34" charset="0"/>
                <a:ea typeface="Times New Roman" panose="02020603050405020304" pitchFamily="18" charset="0"/>
                <a:cs typeface="Calibri" panose="020F0502020204030204" pitchFamily="34" charset="0"/>
              </a:rPr>
              <a:t> 8 UPS CDP INTERACTIVA, 750VA/300W 8 TOMAS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latin typeface="Arial Narrow" panose="020B0606020202030204" pitchFamily="34" charset="0"/>
                <a:ea typeface="Times New Roman" panose="02020603050405020304" pitchFamily="18" charset="0"/>
                <a:cs typeface="Calibri" panose="020F0502020204030204" pitchFamily="34" charset="0"/>
              </a:rPr>
              <a:t>1 QUEMADOR DE DVD EXTERNO USB</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latin typeface="Arial Narrow" panose="020B0606020202030204" pitchFamily="34" charset="0"/>
                <a:ea typeface="Times New Roman" panose="02020603050405020304" pitchFamily="18" charset="0"/>
                <a:cs typeface="Calibri" panose="020F0502020204030204" pitchFamily="34" charset="0"/>
              </a:rPr>
              <a:t>2 RICOH TONER BLACK IM 600 (418477)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latin typeface="Arial Narrow" panose="020B0606020202030204" pitchFamily="34" charset="0"/>
                <a:ea typeface="Times New Roman" panose="02020603050405020304" pitchFamily="18" charset="0"/>
                <a:cs typeface="Calibri" panose="020F0502020204030204" pitchFamily="34" charset="0"/>
              </a:rPr>
              <a:t>1 LICENCIAMIENTO DE SISTEMA DE AGENDAMIENTO DE CITAS EN LÍNEA PARA EL PORTAL WEB INSTITUCIONAL DE LA E.S.E. HOSPITAL MUNICIPAL DEL DORADO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487C5D91-EAD5-BDCD-712A-FC09A74E40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508" y="3272477"/>
            <a:ext cx="2768918" cy="2592988"/>
          </a:xfrm>
          <a:prstGeom prst="rect">
            <a:avLst/>
          </a:prstGeom>
          <a:noFill/>
          <a:ln>
            <a:noFill/>
          </a:ln>
        </p:spPr>
      </p:pic>
      <p:pic>
        <p:nvPicPr>
          <p:cNvPr id="5" name="Imagen 4">
            <a:extLst>
              <a:ext uri="{FF2B5EF4-FFF2-40B4-BE49-F238E27FC236}">
                <a16:creationId xmlns:a16="http://schemas.microsoft.com/office/drawing/2014/main" id="{E85F76DC-089B-9CB2-E7A9-A597436B76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272477"/>
            <a:ext cx="4200525" cy="3046787"/>
          </a:xfrm>
          <a:prstGeom prst="rect">
            <a:avLst/>
          </a:prstGeom>
          <a:noFill/>
          <a:ln>
            <a:noFill/>
          </a:ln>
        </p:spPr>
      </p:pic>
      <p:pic>
        <p:nvPicPr>
          <p:cNvPr id="6" name="Imagen 5">
            <a:extLst>
              <a:ext uri="{FF2B5EF4-FFF2-40B4-BE49-F238E27FC236}">
                <a16:creationId xmlns:a16="http://schemas.microsoft.com/office/drawing/2014/main" id="{92214DAA-B418-48BC-ABC6-DAAA6DA6B4BF}"/>
              </a:ext>
            </a:extLst>
          </p:cNvPr>
          <p:cNvPicPr>
            <a:picLocks noChangeAspect="1"/>
          </p:cNvPicPr>
          <p:nvPr/>
        </p:nvPicPr>
        <p:blipFill rotWithShape="1">
          <a:blip r:embed="rId6"/>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67470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A7D4559-FC63-4691-9724-1D82C1D80B4A}"/>
              </a:ext>
            </a:extLst>
          </p:cNvPr>
          <p:cNvPicPr>
            <a:picLocks noChangeAspect="1"/>
          </p:cNvPicPr>
          <p:nvPr/>
        </p:nvPicPr>
        <p:blipFill>
          <a:blip r:embed="rId2"/>
          <a:stretch>
            <a:fillRect/>
          </a:stretch>
        </p:blipFill>
        <p:spPr>
          <a:xfrm>
            <a:off x="0" y="2462403"/>
            <a:ext cx="3523793" cy="4395597"/>
          </a:xfrm>
          <a:prstGeom prst="rect">
            <a:avLst/>
          </a:prstGeom>
        </p:spPr>
      </p:pic>
      <p:pic>
        <p:nvPicPr>
          <p:cNvPr id="4" name="Imagen 3">
            <a:extLst>
              <a:ext uri="{FF2B5EF4-FFF2-40B4-BE49-F238E27FC236}">
                <a16:creationId xmlns:a16="http://schemas.microsoft.com/office/drawing/2014/main" id="{1E2DDD74-AE58-4DDD-AD5C-8F0E59CB2B29}"/>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5" name="CuadroTexto 4">
            <a:extLst>
              <a:ext uri="{FF2B5EF4-FFF2-40B4-BE49-F238E27FC236}">
                <a16:creationId xmlns:a16="http://schemas.microsoft.com/office/drawing/2014/main" id="{BC7DD162-1413-85C2-0C7B-B1983E1476CA}"/>
              </a:ext>
            </a:extLst>
          </p:cNvPr>
          <p:cNvSpPr txBox="1"/>
          <p:nvPr/>
        </p:nvSpPr>
        <p:spPr>
          <a:xfrm>
            <a:off x="1428750" y="2019300"/>
            <a:ext cx="9372600" cy="2457981"/>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CONTRATO DE SERVICIOS  N.36 de 2022 SUSCRITO CON </a:t>
            </a:r>
            <a:r>
              <a:rPr lang="es-CO" sz="1800" b="1" dirty="0">
                <a:effectLst/>
                <a:latin typeface="Arial Narrow" panose="020B0606020202030204" pitchFamily="34" charset="0"/>
                <a:ea typeface="Calibri" panose="020F0502020204030204" pitchFamily="34" charset="0"/>
                <a:cs typeface="Arial" panose="020B0604020202020204" pitchFamily="34" charset="0"/>
              </a:rPr>
              <a:t>YEIMER ESTEVER MENDOZA GUARIN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OBJETO</a:t>
            </a:r>
            <a:r>
              <a:rPr lang="es-ES" sz="1800" b="1" dirty="0">
                <a:effectLst/>
                <a:latin typeface="Arial Narrow" panose="020B0606020202030204" pitchFamily="34" charset="0"/>
                <a:ea typeface="Calibri" panose="020F0502020204030204" pitchFamily="34" charset="0"/>
                <a:cs typeface="Arial" panose="020B0604020202020204" pitchFamily="34" charset="0"/>
              </a:rPr>
              <a:t> :</a:t>
            </a:r>
            <a:r>
              <a:rPr lang="es-MX" sz="1800" b="1" dirty="0">
                <a:effectLst/>
                <a:latin typeface="Arial Narrow" panose="020B0606020202030204" pitchFamily="34" charset="0"/>
                <a:ea typeface="Calibri" panose="020F0502020204030204" pitchFamily="34" charset="0"/>
                <a:cs typeface="Arial" panose="020B0604020202020204" pitchFamily="34" charset="0"/>
              </a:rPr>
              <a:t> MANTENIMIENTO Y ARREGLO A TODO COSTO DE ALGUNAS AREAS DETERIORADAS  DE LA  INFRAESTRUCTURA DEL HOSPITAL</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T</a:t>
            </a: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ERMINO DE EJECUCION</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800" dirty="0">
                <a:effectLst/>
                <a:latin typeface="Arial Narrow" panose="020B0606020202030204" pitchFamily="34" charset="0"/>
                <a:ea typeface="Calibri" panose="020F0502020204030204" pitchFamily="34" charset="0"/>
                <a:cs typeface="Arial" panose="020B0604020202020204" pitchFamily="34" charset="0"/>
              </a:rPr>
              <a:t>VEINTIUN DIAS (CALENDARIO)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800" dirty="0">
                <a:effectLst/>
                <a:latin typeface="Arial Narrow" panose="020B0606020202030204" pitchFamily="34" charset="0"/>
                <a:ea typeface="Batang" panose="02030600000101010101" pitchFamily="18" charset="-127"/>
                <a:cs typeface="Arial" panose="020B0604020202020204" pitchFamily="34" charset="0"/>
              </a:rPr>
              <a:t>28 de Enero de 2022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43815" algn="just">
              <a:lnSpc>
                <a:spcPts val="1260"/>
              </a:lnSpc>
              <a:spcBef>
                <a:spcPts val="140"/>
              </a:spcBef>
              <a:spcAft>
                <a:spcPts val="0"/>
              </a:spcAft>
            </a:pPr>
            <a:r>
              <a:rPr lang="es-ES" sz="1800" b="1" dirty="0">
                <a:effectLst/>
                <a:latin typeface="Arial Narrow" panose="020B0606020202030204" pitchFamily="34" charset="0"/>
                <a:ea typeface="Carlito"/>
                <a:cs typeface="Carlito"/>
              </a:rPr>
              <a:t>FECHA DE TERMINACION:</a:t>
            </a:r>
            <a:r>
              <a:rPr lang="es-ES" sz="1800" dirty="0">
                <a:effectLst/>
                <a:latin typeface="Arial Narrow" panose="020B0606020202030204" pitchFamily="34" charset="0"/>
                <a:ea typeface="Carlito"/>
                <a:cs typeface="Carlito"/>
              </a:rPr>
              <a:t> </a:t>
            </a:r>
            <a:r>
              <a:rPr lang="es-CO" sz="1800" dirty="0">
                <a:effectLst/>
                <a:latin typeface="Arial Narrow" panose="020B0606020202030204" pitchFamily="34" charset="0"/>
                <a:ea typeface="Batang" panose="02030600000101010101" pitchFamily="18" charset="-127"/>
                <a:cs typeface="Arial" panose="020B0604020202020204" pitchFamily="34" charset="0"/>
              </a:rPr>
              <a:t>18 de Febrero de 2022</a:t>
            </a:r>
            <a:endParaRPr lang="es-CO" sz="1600" dirty="0">
              <a:effectLst/>
              <a:latin typeface="Carlito"/>
              <a:ea typeface="Carlito"/>
              <a:cs typeface="Carlito"/>
            </a:endParaRPr>
          </a:p>
          <a:p>
            <a:pPr>
              <a:lnSpc>
                <a:spcPct val="107000"/>
              </a:lnSpc>
              <a:spcBef>
                <a:spcPts val="85"/>
              </a:spcBef>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VALOR</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8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$3,287,000</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a:t>
            </a:r>
            <a:r>
              <a:rPr lang="es-CO" sz="1800" dirty="0">
                <a:effectLst/>
                <a:latin typeface="Arial Narrow" panose="020B0606020202030204" pitchFamily="34" charset="0"/>
                <a:ea typeface="Calibri" panose="020F0502020204030204" pitchFamily="34" charset="0"/>
                <a:cs typeface="Arial" panose="020B0604020202020204" pitchFamily="34" charset="0"/>
              </a:rPr>
              <a:t>  </a:t>
            </a:r>
            <a:r>
              <a:rPr lang="es-CO" sz="1800" dirty="0" err="1">
                <a:effectLst/>
                <a:latin typeface="Arial Narrow" panose="020B0606020202030204" pitchFamily="34" charset="0"/>
                <a:ea typeface="Calibri" panose="020F0502020204030204" pitchFamily="34" charset="0"/>
                <a:cs typeface="Arial" panose="020B0604020202020204" pitchFamily="34" charset="0"/>
              </a:rPr>
              <a:t>Mcte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3CB8E11B-8933-4F6C-9B43-EB35C7247203}"/>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98469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F799B07-6863-4939-A686-A65D6C4184E9}"/>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ED161659-651C-4BC0-A799-0C3C61A595BF}"/>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CF654DEA-7514-6C2A-C975-A2F7C4DFD288}"/>
              </a:ext>
            </a:extLst>
          </p:cNvPr>
          <p:cNvSpPr txBox="1"/>
          <p:nvPr/>
        </p:nvSpPr>
        <p:spPr>
          <a:xfrm>
            <a:off x="1647825" y="813604"/>
            <a:ext cx="8896350" cy="5230791"/>
          </a:xfrm>
          <a:prstGeom prst="rect">
            <a:avLst/>
          </a:prstGeom>
          <a:noFill/>
        </p:spPr>
        <p:txBody>
          <a:bodyPr wrap="square">
            <a:spAutoFit/>
          </a:bodyPr>
          <a:lstStyle/>
          <a:p>
            <a:pPr>
              <a:lnSpc>
                <a:spcPct val="107000"/>
              </a:lnSpc>
              <a:spcAft>
                <a:spcPts val="800"/>
              </a:spcAft>
            </a:pPr>
            <a:r>
              <a:rPr lang="es-ES" sz="1800" b="1" dirty="0">
                <a:effectLst/>
                <a:latin typeface="Arial Narrow" panose="020B0606020202030204" pitchFamily="34" charset="0"/>
                <a:ea typeface="Calibri" panose="020F0502020204030204" pitchFamily="34" charset="0"/>
                <a:cs typeface="Times New Roman" panose="02020603050405020304" pitchFamily="18" charset="0"/>
              </a:rPr>
              <a:t>SE REALIZO: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MANTENIMIENTO Y SELLADO 60 MTS DE CANALES CON PINTURA ASFALTICA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DIVISION EN LADRILLOS DEL AREA DE ODONTOLOGIA Y ENFERMERIA (PEGUE DE LADRILLOS, PAÑETE Y PINTURA)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REPARACION DEL TECHO EN DRYWALL  Y CAMBIO DE ELEMENTOS DE LA CISTERNA DEL BAÑO DEL SERVICIO DE PARTOS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MANTENIMIENTO DE DOMOS Y CANALES SEGUNDO PISO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REPARACION DE AREA DETERIORADA EN  EL CIELO RAZO  DEL AREA DE HOSPITALIZACION HOMBRES (DRAYWALL,  LIMPIEZA Y PINTURA DE PARED AFECTADA)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REALIZAR ARREGLO DE LA PUERTA TRASERA DEL AREA DE BACTERIOLOGIA QUE SE ENCUENTRA CAIDA Y NO AJUSTA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MANTENIMIENTO DE PARED DEL AREA DE URGENCIAS (QUITAR LÁMINA, ESTUCAR  Y PINTAR)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SELLAR HUECO DE AIRE ACONDICIONADO ANTERIOR EN EL AREA DE VACUNACION (PEGAR LADRILLOS, PAÑETAR  Y PINTAR)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INSTALACION DE LAMPARAS LED EN EL DRAYWALL DEL  AREA DE FARMACIA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DE CISTERNA DEL  BAÑO  EN EL AREA DE HOSPITALIZACION  MUJERES  QUE SE ENCUENTRA AVERIADA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ADECUACION DE TEJA PARA EVITAR FILTRACION DE AGUA LLUVIA EN VENTANA EXTERNA DEL AREA DE ENFERMERIA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MANTENIMIENTO AL BAÑO DEL PASILLO DE USO DEL PERSONAL DE LA ESE QUE SE ENCUENTRA CON ESCAPE DE AGUA.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CD7604F1-1379-48EA-840C-C4200C36203A}"/>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220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7E5EE2B-059A-4BFA-9B46-B713834D8124}"/>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FC777C93-DFC7-45B9-A3D1-16AB0A1EF4B4}"/>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2" name="Imagen 1">
            <a:extLst>
              <a:ext uri="{FF2B5EF4-FFF2-40B4-BE49-F238E27FC236}">
                <a16:creationId xmlns:a16="http://schemas.microsoft.com/office/drawing/2014/main" id="{02A2BD61-15C0-DCED-224B-87A681B80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02038"/>
            <a:ext cx="3924300" cy="3231738"/>
          </a:xfrm>
          <a:prstGeom prst="rect">
            <a:avLst/>
          </a:prstGeom>
        </p:spPr>
      </p:pic>
      <p:pic>
        <p:nvPicPr>
          <p:cNvPr id="3" name="Imagen 2">
            <a:extLst>
              <a:ext uri="{FF2B5EF4-FFF2-40B4-BE49-F238E27FC236}">
                <a16:creationId xmlns:a16="http://schemas.microsoft.com/office/drawing/2014/main" id="{22A170AE-ADF7-C908-C261-731F5480E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850" y="302039"/>
            <a:ext cx="3810000" cy="3231738"/>
          </a:xfrm>
          <a:prstGeom prst="rect">
            <a:avLst/>
          </a:prstGeom>
        </p:spPr>
      </p:pic>
      <p:pic>
        <p:nvPicPr>
          <p:cNvPr id="4" name="Imagen 3">
            <a:extLst>
              <a:ext uri="{FF2B5EF4-FFF2-40B4-BE49-F238E27FC236}">
                <a16:creationId xmlns:a16="http://schemas.microsoft.com/office/drawing/2014/main" id="{C5B06604-E32C-0FAE-C364-5E6604B421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1" y="3695700"/>
            <a:ext cx="3924300" cy="3048000"/>
          </a:xfrm>
          <a:prstGeom prst="rect">
            <a:avLst/>
          </a:prstGeom>
        </p:spPr>
      </p:pic>
      <p:pic>
        <p:nvPicPr>
          <p:cNvPr id="5" name="Imagen 4">
            <a:extLst>
              <a:ext uri="{FF2B5EF4-FFF2-40B4-BE49-F238E27FC236}">
                <a16:creationId xmlns:a16="http://schemas.microsoft.com/office/drawing/2014/main" id="{4FB823E5-2A7B-895A-C0B8-AC60B4A648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6310" y="3695700"/>
            <a:ext cx="3924300" cy="3048000"/>
          </a:xfrm>
          <a:prstGeom prst="rect">
            <a:avLst/>
          </a:prstGeom>
        </p:spPr>
      </p:pic>
      <p:pic>
        <p:nvPicPr>
          <p:cNvPr id="6" name="Imagen 5">
            <a:extLst>
              <a:ext uri="{FF2B5EF4-FFF2-40B4-BE49-F238E27FC236}">
                <a16:creationId xmlns:a16="http://schemas.microsoft.com/office/drawing/2014/main" id="{E9CD7E5A-1505-4E36-B5BC-E51ECDD31191}"/>
              </a:ext>
            </a:extLst>
          </p:cNvPr>
          <p:cNvPicPr>
            <a:picLocks noChangeAspect="1"/>
          </p:cNvPicPr>
          <p:nvPr/>
        </p:nvPicPr>
        <p:blipFill rotWithShape="1">
          <a:blip r:embed="rId8"/>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328827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9516B77-4A97-4004-98C4-93DF6441CBBB}"/>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594F8BF9-4266-41A5-86D9-37F0C7BBB26F}"/>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2" name="Imagen 1">
            <a:extLst>
              <a:ext uri="{FF2B5EF4-FFF2-40B4-BE49-F238E27FC236}">
                <a16:creationId xmlns:a16="http://schemas.microsoft.com/office/drawing/2014/main" id="{929481FD-BCE4-4892-548E-1D182FD7D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575" y="514351"/>
            <a:ext cx="4410075" cy="2914650"/>
          </a:xfrm>
          <a:prstGeom prst="rect">
            <a:avLst/>
          </a:prstGeom>
        </p:spPr>
      </p:pic>
      <p:pic>
        <p:nvPicPr>
          <p:cNvPr id="3" name="Imagen 2">
            <a:extLst>
              <a:ext uri="{FF2B5EF4-FFF2-40B4-BE49-F238E27FC236}">
                <a16:creationId xmlns:a16="http://schemas.microsoft.com/office/drawing/2014/main" id="{EC546EC4-7724-F3FC-E924-43288A6F6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352" y="514352"/>
            <a:ext cx="3990973" cy="2914648"/>
          </a:xfrm>
          <a:prstGeom prst="rect">
            <a:avLst/>
          </a:prstGeom>
        </p:spPr>
      </p:pic>
      <p:pic>
        <p:nvPicPr>
          <p:cNvPr id="4" name="Imagen 3">
            <a:extLst>
              <a:ext uri="{FF2B5EF4-FFF2-40B4-BE49-F238E27FC236}">
                <a16:creationId xmlns:a16="http://schemas.microsoft.com/office/drawing/2014/main" id="{3B932E01-768F-AAA2-D274-B697A202B4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1575" y="3571875"/>
            <a:ext cx="4305300" cy="2914648"/>
          </a:xfrm>
          <a:prstGeom prst="rect">
            <a:avLst/>
          </a:prstGeom>
        </p:spPr>
      </p:pic>
      <p:pic>
        <p:nvPicPr>
          <p:cNvPr id="5" name="Imagen 4">
            <a:extLst>
              <a:ext uri="{FF2B5EF4-FFF2-40B4-BE49-F238E27FC236}">
                <a16:creationId xmlns:a16="http://schemas.microsoft.com/office/drawing/2014/main" id="{A359E2CE-A3E9-8E83-57E1-FDEFABAD70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0352" y="3730625"/>
            <a:ext cx="3990973" cy="2755898"/>
          </a:xfrm>
          <a:prstGeom prst="rect">
            <a:avLst/>
          </a:prstGeom>
        </p:spPr>
      </p:pic>
      <p:pic>
        <p:nvPicPr>
          <p:cNvPr id="6" name="Imagen 5">
            <a:extLst>
              <a:ext uri="{FF2B5EF4-FFF2-40B4-BE49-F238E27FC236}">
                <a16:creationId xmlns:a16="http://schemas.microsoft.com/office/drawing/2014/main" id="{94E38EAE-99E3-4C40-8C82-58EE08351E64}"/>
              </a:ext>
            </a:extLst>
          </p:cNvPr>
          <p:cNvPicPr>
            <a:picLocks noChangeAspect="1"/>
          </p:cNvPicPr>
          <p:nvPr/>
        </p:nvPicPr>
        <p:blipFill rotWithShape="1">
          <a:blip r:embed="rId8"/>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49714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B1144F-C72C-49CD-B618-DC2F083FAC1E}"/>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443285D9-9A34-485E-A842-BF4B73C49C7C}"/>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109358DA-FB78-78F9-D173-7F65FCCC4200}"/>
              </a:ext>
            </a:extLst>
          </p:cNvPr>
          <p:cNvSpPr txBox="1"/>
          <p:nvPr/>
        </p:nvSpPr>
        <p:spPr>
          <a:xfrm>
            <a:off x="1428750" y="1162051"/>
            <a:ext cx="9105900" cy="467576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s-CO" b="1" dirty="0">
                <a:effectLst/>
                <a:latin typeface="Arial Narrow" panose="020B0606020202030204" pitchFamily="34" charset="0"/>
                <a:ea typeface="Calibri" panose="020F0502020204030204" pitchFamily="34" charset="0"/>
                <a:cs typeface="Times New Roman" panose="02020603050405020304" pitchFamily="18" charset="0"/>
              </a:rPr>
              <a:t>CONTRATO DE COMPRAVENTA Y/O SUMINISTROS  N. 33 de 2022 SUSCRITO </a:t>
            </a:r>
            <a:r>
              <a:rPr lang="es-CO" b="1" dirty="0">
                <a:effectLst/>
                <a:latin typeface="Arial Narrow" panose="020B0606020202030204" pitchFamily="34" charset="0"/>
                <a:ea typeface="Calibri" panose="020F0502020204030204" pitchFamily="34" charset="0"/>
                <a:cs typeface="Arial" panose="020B0604020202020204" pitchFamily="34" charset="0"/>
              </a:rPr>
              <a:t>ENERGIA Y POTENCIA S.A.S</a:t>
            </a:r>
            <a:r>
              <a:rPr lang="es-CO"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OBJETO</a:t>
            </a:r>
            <a:r>
              <a:rPr lang="es-ES"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Arial" panose="020B0604020202020204" pitchFamily="34" charset="0"/>
              </a:rPr>
              <a:t>SERVICIO DE MANTENIMIENTO  Y REPARACION DE LA PLANTA ELECTRICA GENERADOR ENERMAX MODELO KDE20SS3 SERIAL N. E31515020050 DE PROPIEDAD DE LA ESE HOSPITAL MUNICIPAL DE EL DORADO – META</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T</a:t>
            </a:r>
            <a:r>
              <a:rPr lang="es-CO" b="1" dirty="0">
                <a:effectLst/>
                <a:latin typeface="Arial Narrow" panose="020B0606020202030204" pitchFamily="34" charset="0"/>
                <a:ea typeface="Calibri" panose="020F0502020204030204" pitchFamily="34" charset="0"/>
                <a:cs typeface="Times New Roman" panose="02020603050405020304" pitchFamily="18" charset="0"/>
              </a:rPr>
              <a:t>ERMINO DE EJECUCION</a:t>
            </a:r>
            <a:r>
              <a:rPr lang="es-CO" dirty="0">
                <a:effectLst/>
                <a:latin typeface="Arial Narrow" panose="020B0606020202030204" pitchFamily="34" charset="0"/>
                <a:ea typeface="Calibri" panose="020F0502020204030204" pitchFamily="34" charset="0"/>
                <a:cs typeface="Times New Roman" panose="02020603050405020304" pitchFamily="18" charset="0"/>
              </a:rPr>
              <a:t>: 43 DIAS</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dirty="0">
                <a:effectLst/>
                <a:latin typeface="Arial Narrow" panose="020B0606020202030204" pitchFamily="34" charset="0"/>
                <a:ea typeface="Calibri" panose="020F0502020204030204" pitchFamily="34" charset="0"/>
                <a:cs typeface="Times New Roman" panose="02020603050405020304" pitchFamily="18" charset="0"/>
              </a:rPr>
              <a:t>: </a:t>
            </a:r>
            <a:r>
              <a:rPr lang="es-CO" dirty="0">
                <a:effectLst/>
                <a:latin typeface="Arial Narrow" panose="020B0606020202030204" pitchFamily="34" charset="0"/>
                <a:ea typeface="Calibri" panose="020F0502020204030204" pitchFamily="34" charset="0"/>
                <a:cs typeface="Arial" panose="020B0604020202020204" pitchFamily="34" charset="0"/>
              </a:rPr>
              <a:t>27 DE ENERO</a:t>
            </a:r>
            <a:r>
              <a:rPr lang="es-CO"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Times New Roman" panose="02020603050405020304" pitchFamily="18" charset="0"/>
              </a:rPr>
              <a:t>DE 2022</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FECHA DE TERMINACION:</a:t>
            </a:r>
            <a:r>
              <a:rPr lang="es-CO" dirty="0">
                <a:effectLst/>
                <a:latin typeface="Arial Narrow" panose="020B0606020202030204" pitchFamily="34" charset="0"/>
                <a:ea typeface="Calibri" panose="020F0502020204030204" pitchFamily="34" charset="0"/>
                <a:cs typeface="Times New Roman" panose="02020603050405020304" pitchFamily="18" charset="0"/>
              </a:rPr>
              <a:t> </a:t>
            </a:r>
            <a:r>
              <a:rPr lang="es-CO"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Arial" panose="020B0604020202020204" pitchFamily="34" charset="0"/>
              </a:rPr>
              <a:t>11 DE MARZO</a:t>
            </a:r>
            <a:r>
              <a:rPr lang="es-CO"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Times New Roman" panose="02020603050405020304" pitchFamily="18" charset="0"/>
              </a:rPr>
              <a:t>DE 2022</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VALOR</a:t>
            </a:r>
            <a:r>
              <a:rPr lang="es-CO" dirty="0">
                <a:effectLst/>
                <a:latin typeface="Arial Narrow" panose="020B0606020202030204" pitchFamily="34" charset="0"/>
                <a:ea typeface="Calibri" panose="020F0502020204030204" pitchFamily="34" charset="0"/>
                <a:cs typeface="Times New Roman" panose="02020603050405020304" pitchFamily="18" charset="0"/>
              </a:rPr>
              <a:t>: $</a:t>
            </a:r>
            <a:r>
              <a:rPr lang="es-CO" dirty="0">
                <a:effectLst/>
                <a:latin typeface="Arial Narrow" panose="020B0606020202030204" pitchFamily="34" charset="0"/>
                <a:ea typeface="Calibri" panose="020F0502020204030204" pitchFamily="34" charset="0"/>
                <a:cs typeface="Arial" panose="020B0604020202020204" pitchFamily="34" charset="0"/>
              </a:rPr>
              <a:t>1.530.740</a:t>
            </a:r>
            <a:r>
              <a:rPr lang="es-CO" b="1" dirty="0">
                <a:effectLst/>
                <a:latin typeface="Arial Narrow" panose="020B0606020202030204" pitchFamily="34" charset="0"/>
                <a:ea typeface="Calibri" panose="020F0502020204030204" pitchFamily="34" charset="0"/>
                <a:cs typeface="Arial" panose="020B0604020202020204" pitchFamily="34" charset="0"/>
              </a:rPr>
              <a:t> </a:t>
            </a:r>
            <a:r>
              <a:rPr lang="es-CO" dirty="0" err="1">
                <a:effectLst/>
                <a:latin typeface="Arial Narrow" panose="020B0606020202030204" pitchFamily="34" charset="0"/>
                <a:ea typeface="Calibri" panose="020F0502020204030204" pitchFamily="34" charset="0"/>
                <a:cs typeface="Arial" panose="020B0604020202020204" pitchFamily="34" charset="0"/>
              </a:rPr>
              <a:t>Mcte</a:t>
            </a:r>
            <a:endParaRPr lang="es-CO" dirty="0">
              <a:effectLst/>
              <a:latin typeface="Arial Narrow" panose="020B0606020202030204" pitchFamily="34" charset="0"/>
              <a:ea typeface="Calibri" panose="020F0502020204030204" pitchFamily="34" charset="0"/>
              <a:cs typeface="Arial" panose="020B0604020202020204" pitchFamily="34" charset="0"/>
            </a:endParaRPr>
          </a:p>
          <a:p>
            <a:pPr>
              <a:lnSpc>
                <a:spcPct val="107000"/>
              </a:lnSpc>
              <a:spcBef>
                <a:spcPts val="190"/>
              </a:spcBef>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Es importante resaltar, que la planta eléctrica se encontraba sin funcionamiento en el hospital desde la vigencia 2015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r>
              <a:rPr lang="es-CO" dirty="0">
                <a:effectLst/>
                <a:latin typeface="Arial Narrow" panose="020B0606020202030204" pitchFamily="34" charset="0"/>
                <a:ea typeface="Calibri" panose="020F0502020204030204" pitchFamily="34" charset="0"/>
                <a:cs typeface="Times New Roman" panose="02020603050405020304" pitchFamily="18" charset="0"/>
              </a:rPr>
              <a:t>Motivo por el cual, se tomó la decisión de contratar  a la empresa de la marca comercial  ENERMAX  para realizar el mantenimiento requerido por el equipo antes de su  instalación.</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59DF2240-527F-47D7-AAB6-2F87D9E908D1}"/>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206979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6887207-F187-48EB-82A9-3B83934BECD4}"/>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15BE0DF5-786F-4F9D-BA67-1BB27A1665E0}"/>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5" name="CuadroTexto 4">
            <a:extLst>
              <a:ext uri="{FF2B5EF4-FFF2-40B4-BE49-F238E27FC236}">
                <a16:creationId xmlns:a16="http://schemas.microsoft.com/office/drawing/2014/main" id="{48587219-47E3-BB99-01BB-FE62CBF3F293}"/>
              </a:ext>
            </a:extLst>
          </p:cNvPr>
          <p:cNvSpPr txBox="1"/>
          <p:nvPr/>
        </p:nvSpPr>
        <p:spPr>
          <a:xfrm>
            <a:off x="990599" y="685800"/>
            <a:ext cx="9934575" cy="2433871"/>
          </a:xfrm>
          <a:prstGeom prst="rect">
            <a:avLst/>
          </a:prstGeom>
          <a:noFill/>
        </p:spPr>
        <p:txBody>
          <a:bodyPr wrap="square">
            <a:spAutoFit/>
          </a:bodyPr>
          <a:lstStyle/>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A continuación, se relaciona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lo realizado:</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5"/>
              </a:spcBef>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Suministro y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LIQUIDO REFRIGERANTE ANTIFREEZE CORRIENTE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5"/>
              </a:spcBef>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Suministro y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ACEITE 15W40 4TX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5"/>
              </a:spcBef>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Suministro y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FILTRO SEPARADOR AGUA - COMB KDE 11/KD16/KDE19/KDE20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5"/>
              </a:spcBef>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Suministro y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FILTRO COMBUSTIBLE KDE11SS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5"/>
              </a:spcBef>
              <a:spcAft>
                <a:spcPts val="800"/>
              </a:spcAft>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Suministro y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FILTRO ACEITE 3TN/4TN84/4NTV98/KDE11/KDE20</a:t>
            </a:r>
            <a:endParaRPr lang="es-CO" dirty="0">
              <a:solidFill>
                <a:srgbClr val="000000"/>
              </a:solidFill>
              <a:latin typeface="Arial Narrow" panose="020B0606020202030204" pitchFamily="34" charset="0"/>
              <a:ea typeface="Times New Roman" panose="02020603050405020304" pitchFamily="18" charset="0"/>
              <a:cs typeface="Calibri" panose="020F0502020204030204" pitchFamily="34" charset="0"/>
            </a:endParaRPr>
          </a:p>
          <a:p>
            <a:pPr marL="342900" lvl="0" indent="-342900">
              <a:lnSpc>
                <a:spcPct val="107000"/>
              </a:lnSpc>
              <a:spcBef>
                <a:spcPts val="85"/>
              </a:spcBef>
              <a:spcAft>
                <a:spcPts val="800"/>
              </a:spcAft>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Suministro y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Cambio BATERIA 470 AMP  ARRANQUE KDE20SS (18.7X12.7X22.3) </a:t>
            </a:r>
            <a:r>
              <a:rPr lang="es-CO"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LxAxH</a:t>
            </a:r>
            <a:endParaRPr lang="es-CO" dirty="0"/>
          </a:p>
        </p:txBody>
      </p:sp>
      <p:pic>
        <p:nvPicPr>
          <p:cNvPr id="6" name="Imagen 5">
            <a:extLst>
              <a:ext uri="{FF2B5EF4-FFF2-40B4-BE49-F238E27FC236}">
                <a16:creationId xmlns:a16="http://schemas.microsoft.com/office/drawing/2014/main" id="{2F6A3463-CFD2-6BAF-A224-FBFD36E07D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8551" y="3102615"/>
            <a:ext cx="4252912" cy="3612510"/>
          </a:xfrm>
          <a:prstGeom prst="rect">
            <a:avLst/>
          </a:prstGeom>
          <a:noFill/>
          <a:ln>
            <a:noFill/>
          </a:ln>
        </p:spPr>
      </p:pic>
      <p:pic>
        <p:nvPicPr>
          <p:cNvPr id="4" name="Imagen 3">
            <a:extLst>
              <a:ext uri="{FF2B5EF4-FFF2-40B4-BE49-F238E27FC236}">
                <a16:creationId xmlns:a16="http://schemas.microsoft.com/office/drawing/2014/main" id="{518969AF-DACF-4176-9A01-EE75701144B6}"/>
              </a:ext>
            </a:extLst>
          </p:cNvPr>
          <p:cNvPicPr>
            <a:picLocks noChangeAspect="1"/>
          </p:cNvPicPr>
          <p:nvPr/>
        </p:nvPicPr>
        <p:blipFill rotWithShape="1">
          <a:blip r:embed="rId5"/>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764232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EF9E9C0-69F4-4E86-AA9C-D94D0D41E7F6}"/>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83E8CCC4-76AD-4524-92C8-6A449BF59206}"/>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B07E50EF-6BCC-4D21-E35E-A4AE82BA88BD}"/>
              </a:ext>
            </a:extLst>
          </p:cNvPr>
          <p:cNvSpPr txBox="1"/>
          <p:nvPr/>
        </p:nvSpPr>
        <p:spPr>
          <a:xfrm>
            <a:off x="1009649" y="838201"/>
            <a:ext cx="9991725" cy="5859040"/>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s-CO" b="1" dirty="0">
                <a:effectLst/>
                <a:latin typeface="Arial Narrow" panose="020B0606020202030204" pitchFamily="34" charset="0"/>
                <a:ea typeface="Calibri" panose="020F0502020204030204" pitchFamily="34" charset="0"/>
                <a:cs typeface="Times New Roman" panose="02020603050405020304" pitchFamily="18" charset="0"/>
              </a:rPr>
              <a:t>CONTRATO DE COMPRAVENTA Y/O SUMINISTROS  N. 54 de 2022 SUSCRITO CON </a:t>
            </a:r>
            <a:r>
              <a:rPr lang="es-CO" b="1" dirty="0">
                <a:effectLst/>
                <a:latin typeface="Arial Narrow" panose="020B0606020202030204" pitchFamily="34" charset="0"/>
                <a:ea typeface="Calibri" panose="020F0502020204030204" pitchFamily="34" charset="0"/>
                <a:cs typeface="Arial" panose="020B0604020202020204" pitchFamily="34" charset="0"/>
              </a:rPr>
              <a:t>JODVERMAN ACOSTA CAICEDO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OBJETO</a:t>
            </a:r>
            <a:r>
              <a:rPr lang="es-ES"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Arial" panose="020B0604020202020204" pitchFamily="34" charset="0"/>
              </a:rPr>
              <a:t>SERVICIO DE INSTALACION Y MONTAJE TOTAL DE CONEXIÓN DE CABLEADO Y TRANSFERENCIA AUTOMÁTICA A TODO COSTO DE LA  PLANTA ELECTRICA GENERADOR ENERMAX </a:t>
            </a:r>
            <a:r>
              <a:rPr lang="es-CO" dirty="0">
                <a:effectLst/>
                <a:latin typeface="Arial Narrow" panose="020B0606020202030204" pitchFamily="34" charset="0"/>
                <a:ea typeface="Calibri" panose="020F0502020204030204" pitchFamily="34" charset="0"/>
                <a:cs typeface="Times New Roman" panose="02020603050405020304" pitchFamily="18" charset="0"/>
              </a:rPr>
              <a:t>MODELO KDE20SS3 SERIAL N. E31515020050</a:t>
            </a:r>
            <a:r>
              <a:rPr lang="es-CO" dirty="0">
                <a:effectLst/>
                <a:latin typeface="Arial Narrow" panose="020B0606020202030204" pitchFamily="34" charset="0"/>
                <a:ea typeface="Calibri" panose="020F0502020204030204" pitchFamily="34" charset="0"/>
                <a:cs typeface="Arial" panose="020B0604020202020204" pitchFamily="34" charset="0"/>
              </a:rPr>
              <a:t> DE PROPIEDAD DE LA ESE HOSPITAL MUNICIPAL DE EL DORADO – META</a:t>
            </a:r>
            <a:r>
              <a:rPr lang="es-ES" dirty="0">
                <a:effectLst/>
                <a:latin typeface="Arial Narrow" panose="020B0606020202030204" pitchFamily="34" charset="0"/>
                <a:ea typeface="Calibri" panose="020F0502020204030204" pitchFamily="34" charset="0"/>
                <a:cs typeface="Arial" panose="020B0604020202020204" pitchFamily="34" charset="0"/>
              </a:rPr>
              <a:t>.</a:t>
            </a:r>
            <a:r>
              <a:rPr lang="es-ES"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T</a:t>
            </a:r>
            <a:r>
              <a:rPr lang="es-CO" b="1" dirty="0">
                <a:effectLst/>
                <a:latin typeface="Arial Narrow" panose="020B0606020202030204" pitchFamily="34" charset="0"/>
                <a:ea typeface="Calibri" panose="020F0502020204030204" pitchFamily="34" charset="0"/>
                <a:cs typeface="Times New Roman" panose="02020603050405020304" pitchFamily="18" charset="0"/>
              </a:rPr>
              <a:t>ERMINO DE EJECUCION</a:t>
            </a:r>
            <a:r>
              <a:rPr lang="es-CO" dirty="0">
                <a:effectLst/>
                <a:latin typeface="Arial Narrow" panose="020B0606020202030204" pitchFamily="34" charset="0"/>
                <a:ea typeface="Calibri" panose="020F0502020204030204" pitchFamily="34" charset="0"/>
                <a:cs typeface="Times New Roman" panose="02020603050405020304" pitchFamily="18" charset="0"/>
              </a:rPr>
              <a:t>: 15 DIAS</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dirty="0">
                <a:effectLst/>
                <a:latin typeface="Arial Narrow" panose="020B0606020202030204" pitchFamily="34" charset="0"/>
                <a:ea typeface="Calibri" panose="020F0502020204030204" pitchFamily="34" charset="0"/>
                <a:cs typeface="Times New Roman" panose="02020603050405020304" pitchFamily="18" charset="0"/>
              </a:rPr>
              <a:t>: 15 DE JULIO  DE 2022</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FECHA DE TERMINACION:</a:t>
            </a:r>
            <a:r>
              <a:rPr lang="es-CO" dirty="0">
                <a:effectLst/>
                <a:latin typeface="Arial Narrow" panose="020B0606020202030204" pitchFamily="34" charset="0"/>
                <a:ea typeface="Calibri" panose="020F0502020204030204" pitchFamily="34" charset="0"/>
                <a:cs typeface="Times New Roman" panose="02020603050405020304" pitchFamily="18" charset="0"/>
              </a:rPr>
              <a:t> </a:t>
            </a:r>
            <a:r>
              <a:rPr lang="es-CO"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Arial" panose="020B0604020202020204" pitchFamily="34" charset="0"/>
              </a:rPr>
              <a:t>26 DE JULIO</a:t>
            </a:r>
            <a:r>
              <a:rPr lang="es-CO" b="1" dirty="0">
                <a:effectLst/>
                <a:latin typeface="Arial Narrow" panose="020B0606020202030204" pitchFamily="34" charset="0"/>
                <a:ea typeface="Calibri" panose="020F0502020204030204" pitchFamily="34" charset="0"/>
                <a:cs typeface="Arial" panose="020B0604020202020204" pitchFamily="34" charset="0"/>
              </a:rPr>
              <a:t> </a:t>
            </a:r>
            <a:r>
              <a:rPr lang="es-CO" dirty="0">
                <a:effectLst/>
                <a:latin typeface="Arial Narrow" panose="020B0606020202030204" pitchFamily="34" charset="0"/>
                <a:ea typeface="Calibri" panose="020F0502020204030204" pitchFamily="34" charset="0"/>
                <a:cs typeface="Times New Roman" panose="02020603050405020304" pitchFamily="18" charset="0"/>
              </a:rPr>
              <a:t>DE 2022</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5"/>
              </a:spcBef>
              <a:spcAft>
                <a:spcPts val="800"/>
              </a:spcAft>
            </a:pPr>
            <a:r>
              <a:rPr lang="es-CO" b="1" dirty="0">
                <a:effectLst/>
                <a:latin typeface="Arial Narrow" panose="020B0606020202030204" pitchFamily="34" charset="0"/>
                <a:ea typeface="Calibri" panose="020F0502020204030204" pitchFamily="34" charset="0"/>
                <a:cs typeface="Times New Roman" panose="02020603050405020304" pitchFamily="18" charset="0"/>
              </a:rPr>
              <a:t>VALOR</a:t>
            </a:r>
            <a:r>
              <a:rPr lang="es-CO" dirty="0">
                <a:effectLst/>
                <a:latin typeface="Arial Narrow" panose="020B0606020202030204" pitchFamily="34" charset="0"/>
                <a:ea typeface="Calibri" panose="020F0502020204030204" pitchFamily="34" charset="0"/>
                <a:cs typeface="Times New Roman" panose="02020603050405020304" pitchFamily="18" charset="0"/>
              </a:rPr>
              <a:t>: $</a:t>
            </a:r>
            <a:r>
              <a:rPr lang="es-CO" b="1" dirty="0">
                <a:effectLst/>
                <a:latin typeface="Arial Narrow" panose="020B0606020202030204" pitchFamily="34" charset="0"/>
                <a:ea typeface="Calibri" panose="020F0502020204030204" pitchFamily="34" charset="0"/>
                <a:cs typeface="Arial" panose="020B0604020202020204" pitchFamily="34" charset="0"/>
              </a:rPr>
              <a:t>8.999.200 </a:t>
            </a:r>
            <a:r>
              <a:rPr lang="es-CO" dirty="0" err="1">
                <a:effectLst/>
                <a:latin typeface="Arial Narrow" panose="020B0606020202030204" pitchFamily="34" charset="0"/>
                <a:ea typeface="Calibri" panose="020F0502020204030204" pitchFamily="34" charset="0"/>
                <a:cs typeface="Arial" panose="020B0604020202020204" pitchFamily="34" charset="0"/>
              </a:rPr>
              <a:t>Mcte</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3867150" algn="l"/>
              </a:tabLst>
            </a:pPr>
            <a:r>
              <a:rPr lang="es-ES" b="1"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Se realizo:</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Construcción y montaje de la transferencia automática para la planta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Instalación del Exosto de salida de escape para la planta eléctrica.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La regulación del TAP(puntos de acceso de prueba) del transformador externo, con el fin de proceder a bajar la tensión de voltaje y poder instalar de manera  adecuada la transferencia .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Instalación de cargador de batería auto regulable de 60 </a:t>
            </a:r>
            <a:r>
              <a:rPr lang="es-CO"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amp</a:t>
            </a: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/110v con el fin de que no se presenten problemas con la carga de la batería de la planta</a:t>
            </a:r>
            <a:r>
              <a:rPr lang="es-CO"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479ECCD-6A6E-489C-82BB-D98E0832139E}"/>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90343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6053AAF-AED3-461A-AA70-89E9663CCAB1}"/>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E9B2529F-41DC-4BAC-8220-9B69B0C7A88A}"/>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2" name="Imagen 1">
            <a:extLst>
              <a:ext uri="{FF2B5EF4-FFF2-40B4-BE49-F238E27FC236}">
                <a16:creationId xmlns:a16="http://schemas.microsoft.com/office/drawing/2014/main" id="{E0AED196-7959-24A6-76DA-998296E906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757" y="432435"/>
            <a:ext cx="2680335" cy="3187065"/>
          </a:xfrm>
          <a:prstGeom prst="rect">
            <a:avLst/>
          </a:prstGeom>
          <a:noFill/>
        </p:spPr>
      </p:pic>
      <p:pic>
        <p:nvPicPr>
          <p:cNvPr id="3" name="Imagen 2">
            <a:extLst>
              <a:ext uri="{FF2B5EF4-FFF2-40B4-BE49-F238E27FC236}">
                <a16:creationId xmlns:a16="http://schemas.microsoft.com/office/drawing/2014/main" id="{E7DEFB7B-909F-19AF-FDF6-64468E6979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095" y="432435"/>
            <a:ext cx="2651760" cy="3187065"/>
          </a:xfrm>
          <a:prstGeom prst="rect">
            <a:avLst/>
          </a:prstGeom>
          <a:noFill/>
        </p:spPr>
      </p:pic>
      <p:pic>
        <p:nvPicPr>
          <p:cNvPr id="4" name="Imagen 3">
            <a:extLst>
              <a:ext uri="{FF2B5EF4-FFF2-40B4-BE49-F238E27FC236}">
                <a16:creationId xmlns:a16="http://schemas.microsoft.com/office/drawing/2014/main" id="{43FE1512-A51C-5548-11E7-A43A752A5C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6340" y="432435"/>
            <a:ext cx="2528570" cy="3187065"/>
          </a:xfrm>
          <a:prstGeom prst="rect">
            <a:avLst/>
          </a:prstGeom>
          <a:noFill/>
        </p:spPr>
      </p:pic>
      <p:pic>
        <p:nvPicPr>
          <p:cNvPr id="5" name="Imagen 4">
            <a:extLst>
              <a:ext uri="{FF2B5EF4-FFF2-40B4-BE49-F238E27FC236}">
                <a16:creationId xmlns:a16="http://schemas.microsoft.com/office/drawing/2014/main" id="{604CC14E-929F-14BE-0ED4-8DE46BC0995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2166" y="3692279"/>
            <a:ext cx="2949233" cy="3041896"/>
          </a:xfrm>
          <a:prstGeom prst="rect">
            <a:avLst/>
          </a:prstGeom>
          <a:noFill/>
        </p:spPr>
      </p:pic>
      <p:pic>
        <p:nvPicPr>
          <p:cNvPr id="6" name="Imagen 5">
            <a:extLst>
              <a:ext uri="{FF2B5EF4-FFF2-40B4-BE49-F238E27FC236}">
                <a16:creationId xmlns:a16="http://schemas.microsoft.com/office/drawing/2014/main" id="{00336BCD-15AB-4296-85D3-2E498D213B8D}"/>
              </a:ext>
            </a:extLst>
          </p:cNvPr>
          <p:cNvPicPr>
            <a:picLocks noChangeAspect="1"/>
          </p:cNvPicPr>
          <p:nvPr/>
        </p:nvPicPr>
        <p:blipFill rotWithShape="1">
          <a:blip r:embed="rId8"/>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274815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C40B820-0A09-458A-A727-25F09682EB78}"/>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A647F611-E370-4B29-B860-67C078579FB7}"/>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563FE026-75FB-2E01-F848-E5C70254A402}"/>
              </a:ext>
            </a:extLst>
          </p:cNvPr>
          <p:cNvSpPr>
            <a:spLocks noGrp="1"/>
          </p:cNvSpPr>
          <p:nvPr>
            <p:ph type="title"/>
          </p:nvPr>
        </p:nvSpPr>
        <p:spPr>
          <a:xfrm>
            <a:off x="838200" y="500062"/>
            <a:ext cx="10515600" cy="1325563"/>
          </a:xfrm>
        </p:spPr>
        <p:txBody>
          <a:bodyPr>
            <a:normAutofit/>
          </a:bodyPr>
          <a:lstStyle/>
          <a:p>
            <a:pPr algn="ctr"/>
            <a:r>
              <a:rPr lang="es-CO" sz="2400" b="1" dirty="0">
                <a:effectLst/>
                <a:latin typeface="Arial Narrow" panose="020B0606020202030204" pitchFamily="34" charset="0"/>
                <a:ea typeface="Calibri" panose="020F0502020204030204" pitchFamily="34" charset="0"/>
                <a:cs typeface="Tahoma" panose="020B0604030504040204" pitchFamily="34" charset="0"/>
              </a:rPr>
              <a:t>RADICACION DEL PROYECTO PARA ADQUISICION DE EQUIPOS BIOMEDICOS Y MOBILIARIO HOSPITALARIO</a:t>
            </a:r>
            <a:br>
              <a:rPr lang="es-CO" sz="2400" dirty="0">
                <a:effectLst/>
                <a:latin typeface="Arial Narrow" panose="020B0606020202030204" pitchFamily="34" charset="0"/>
                <a:ea typeface="Calibri" panose="020F0502020204030204" pitchFamily="34" charset="0"/>
                <a:cs typeface="Times New Roman" panose="02020603050405020304" pitchFamily="18" charset="0"/>
              </a:rPr>
            </a:br>
            <a:endParaRPr lang="es-CO"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83140ED8-539B-FAFF-0118-6E6B395A8857}"/>
              </a:ext>
            </a:extLst>
          </p:cNvPr>
          <p:cNvSpPr>
            <a:spLocks noGrp="1"/>
          </p:cNvSpPr>
          <p:nvPr>
            <p:ph idx="1"/>
          </p:nvPr>
        </p:nvSpPr>
        <p:spPr>
          <a:xfrm>
            <a:off x="838200" y="2006600"/>
            <a:ext cx="10515600" cy="4351338"/>
          </a:xfrm>
        </p:spPr>
        <p:txBody>
          <a:bodyPr>
            <a:normAutofit fontScale="92500"/>
          </a:bodyPr>
          <a:lstStyle/>
          <a:p>
            <a:pPr marL="0" marR="514985" indent="0" algn="just">
              <a:lnSpc>
                <a:spcPct val="120000"/>
              </a:lnSpc>
              <a:spcBef>
                <a:spcPts val="825"/>
              </a:spcBef>
              <a:spcAft>
                <a:spcPts val="800"/>
              </a:spcAft>
              <a:buNone/>
            </a:pPr>
            <a:r>
              <a:rPr lang="es-CO" sz="2800" dirty="0">
                <a:effectLst/>
                <a:latin typeface="Arial Narrow" panose="020B0606020202030204" pitchFamily="34" charset="0"/>
                <a:ea typeface="Calibri" panose="020F0502020204030204" pitchFamily="34" charset="0"/>
                <a:cs typeface="Times New Roman" panose="02020603050405020304" pitchFamily="18" charset="0"/>
              </a:rPr>
              <a:t>El</a:t>
            </a:r>
            <a:r>
              <a:rPr lang="es-CO" sz="2800" spc="-2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proyecto</a:t>
            </a:r>
            <a:r>
              <a:rPr lang="es-CO" sz="2800" spc="-1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denominado</a:t>
            </a:r>
            <a:r>
              <a:rPr lang="es-CO" sz="2800" spc="-2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“ADQUISICIÓN</a:t>
            </a:r>
            <a:r>
              <a:rPr lang="es-CO" sz="2800" b="1" spc="-1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DE</a:t>
            </a:r>
            <a:r>
              <a:rPr lang="es-CO" sz="2800" b="1" spc="-2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DOTACIÓN</a:t>
            </a:r>
            <a:r>
              <a:rPr lang="es-CO" sz="2800" b="1" spc="-2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DE </a:t>
            </a:r>
            <a:r>
              <a:rPr lang="es-CO" sz="2800" b="1" spc="-295" dirty="0">
                <a:effectLst/>
                <a:latin typeface="Arial Narrow" panose="020B0606020202030204" pitchFamily="34" charset="0"/>
                <a:ea typeface="Calibri" panose="020F0502020204030204" pitchFamily="34" charset="0"/>
                <a:cs typeface="Times New Roman" panose="02020603050405020304" pitchFamily="18" charset="0"/>
              </a:rPr>
              <a:t>EQUIPOS</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BIOMÉDICOS</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Y</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MOBILIARIO</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HOSPITALARIO</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PARA</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LA</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ESE</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HOSPITAL</a:t>
            </a:r>
            <a:r>
              <a:rPr lang="es-CO" sz="2800" b="1"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MUNICIPAL DE EL DORADO SE GESTIONO CON EL FIN DE DAR CUMPLIMIENTO A CONDICIONES </a:t>
            </a:r>
            <a:r>
              <a:rPr lang="es-CO" sz="2800" b="1" spc="-29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DE</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HABILITACIÓN</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Y</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FORTALECIMIENTO</a:t>
            </a:r>
            <a:r>
              <a:rPr lang="es-CO" sz="2800" b="1" spc="30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DE</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LOS</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SERVICIOS</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DE</a:t>
            </a:r>
            <a:r>
              <a:rPr lang="es-CO" sz="2800" b="1" spc="3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SALUD”</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  por valor de $</a:t>
            </a:r>
            <a:r>
              <a:rPr lang="es-CO" sz="2800" spc="-1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1.066.041.609 cuya </a:t>
            </a:r>
            <a:r>
              <a:rPr lang="es-CO" sz="2800" spc="5" dirty="0">
                <a:effectLst/>
                <a:latin typeface="Arial Narrow" panose="020B0606020202030204" pitchFamily="34" charset="0"/>
                <a:ea typeface="Calibri" panose="020F0502020204030204" pitchFamily="34" charset="0"/>
                <a:cs typeface="Times New Roman" panose="02020603050405020304" pitchFamily="18" charset="0"/>
              </a:rPr>
              <a:t> fuente de financiación es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el</a:t>
            </a:r>
            <a:r>
              <a:rPr lang="es-CO" sz="2800"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Sistema</a:t>
            </a:r>
            <a:r>
              <a:rPr lang="es-CO" sz="2800"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General</a:t>
            </a:r>
            <a:r>
              <a:rPr lang="es-CO" sz="2800"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de</a:t>
            </a:r>
            <a:r>
              <a:rPr lang="es-CO" sz="2800" spc="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Regalías (SGRF Asignaciones Directas);el proyecto fue radicado ante la Secretaria Departamental de Salud  y aprobado con</a:t>
            </a:r>
            <a:r>
              <a:rPr lang="es-CO" sz="2800" spc="-1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los</a:t>
            </a:r>
            <a:r>
              <a:rPr lang="es-CO" sz="2800" spc="-1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siguientes elementos</a:t>
            </a:r>
            <a:r>
              <a:rPr lang="es-CO" sz="2800" spc="-15" dirty="0">
                <a:effectLst/>
                <a:latin typeface="Arial Narrow" panose="020B0606020202030204" pitchFamily="34" charset="0"/>
                <a:ea typeface="Calibri" panose="020F0502020204030204" pitchFamily="34" charset="0"/>
                <a:cs typeface="Times New Roman" panose="02020603050405020304" pitchFamily="18" charset="0"/>
              </a:rPr>
              <a:t>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2442673A-76C5-4C9D-B0D8-359A86B35B8C}"/>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69406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00459D-E0FC-415D-A46B-C9909EB6CA78}"/>
              </a:ext>
            </a:extLst>
          </p:cNvPr>
          <p:cNvPicPr>
            <a:picLocks noChangeAspect="1"/>
          </p:cNvPicPr>
          <p:nvPr/>
        </p:nvPicPr>
        <p:blipFill>
          <a:blip r:embed="rId2"/>
          <a:stretch>
            <a:fillRect/>
          </a:stretch>
        </p:blipFill>
        <p:spPr>
          <a:xfrm>
            <a:off x="0" y="2454520"/>
            <a:ext cx="3523793" cy="4395597"/>
          </a:xfrm>
          <a:prstGeom prst="rect">
            <a:avLst/>
          </a:prstGeom>
        </p:spPr>
      </p:pic>
      <p:sp>
        <p:nvSpPr>
          <p:cNvPr id="2" name="Título 1">
            <a:extLst>
              <a:ext uri="{FF2B5EF4-FFF2-40B4-BE49-F238E27FC236}">
                <a16:creationId xmlns:a16="http://schemas.microsoft.com/office/drawing/2014/main" id="{0778F1D9-0F81-F8D8-7775-1924939C6134}"/>
              </a:ext>
            </a:extLst>
          </p:cNvPr>
          <p:cNvSpPr>
            <a:spLocks noGrp="1"/>
          </p:cNvSpPr>
          <p:nvPr>
            <p:ph type="title"/>
          </p:nvPr>
        </p:nvSpPr>
        <p:spPr/>
        <p:txBody>
          <a:bodyPr>
            <a:normAutofit/>
          </a:bodyPr>
          <a:lstStyle/>
          <a:p>
            <a:pPr algn="ctr"/>
            <a:r>
              <a:rPr lang="es-ES" sz="2400" b="1" dirty="0">
                <a:latin typeface="Arial Narrow" panose="020B0606020202030204" pitchFamily="34" charset="0"/>
              </a:rPr>
              <a:t>CAPACIDAD INSTALADA</a:t>
            </a:r>
            <a:endParaRPr lang="es-CO" sz="2400" b="1"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550F9F18-6846-048A-E10D-DAE4445BE9EE}"/>
              </a:ext>
            </a:extLst>
          </p:cNvPr>
          <p:cNvSpPr>
            <a:spLocks noGrp="1"/>
          </p:cNvSpPr>
          <p:nvPr>
            <p:ph idx="1"/>
          </p:nvPr>
        </p:nvSpPr>
        <p:spPr>
          <a:xfrm>
            <a:off x="838200" y="1304925"/>
            <a:ext cx="10515600" cy="4872038"/>
          </a:xfrm>
        </p:spPr>
        <p:txBody>
          <a:bodyPr>
            <a:normAutofit fontScale="92500" lnSpcReduction="10000"/>
          </a:bodyPr>
          <a:lstStyle/>
          <a:p>
            <a:pPr algn="just">
              <a:lnSpc>
                <a:spcPct val="107000"/>
              </a:lnSpc>
              <a:spcAft>
                <a:spcPts val="800"/>
              </a:spcAft>
            </a:pPr>
            <a:r>
              <a:rPr lang="es-ES" sz="1800" b="1" dirty="0">
                <a:effectLst/>
                <a:latin typeface="Arial Narrow" panose="020B0606020202030204" pitchFamily="34" charset="0"/>
                <a:ea typeface="Calibri" panose="020F0502020204030204" pitchFamily="34" charset="0"/>
                <a:cs typeface="Times New Roman" panose="02020603050405020304" pitchFamily="18" charset="0"/>
              </a:rPr>
              <a:t>Urgencias:                   </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Consultorio                                                          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b="1" dirty="0">
                <a:effectLst/>
                <a:latin typeface="Arial Narrow" panose="020B0606020202030204" pitchFamily="34" charset="0"/>
                <a:ea typeface="Calibri" panose="020F0502020204030204" pitchFamily="34" charset="0"/>
                <a:cs typeface="Times New Roman" panose="02020603050405020304" pitchFamily="18" charset="0"/>
              </a:rPr>
              <a:t> Consulta Externa:     C</a:t>
            </a:r>
            <a:r>
              <a:rPr lang="es-ES" sz="1800" dirty="0">
                <a:effectLst/>
                <a:latin typeface="Arial Narrow" panose="020B0606020202030204" pitchFamily="34" charset="0"/>
                <a:ea typeface="Calibri" panose="020F0502020204030204" pitchFamily="34" charset="0"/>
                <a:cs typeface="Times New Roman" panose="02020603050405020304" pitchFamily="18" charset="0"/>
              </a:rPr>
              <a:t>onsultorio                                                           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  Hospitalización:       </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Camas de Hospitalización Adultos	       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Camas de Hospitalización Pediatría	       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  Atención de Partos:  </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Sala de partos                                                     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Trabajo de Parto y Recuperación                        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  Observación:             </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Camilla de Observación Hombres	        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Camilla de Observación Mujeres	        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                                           Camilla de Observación Pediátrica   	       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b="1" dirty="0">
                <a:effectLst/>
                <a:latin typeface="Arial Narrow" panose="020B0606020202030204" pitchFamily="34" charset="0"/>
                <a:ea typeface="Calibri" panose="020F0502020204030204" pitchFamily="34" charset="0"/>
                <a:cs typeface="Times New Roman" panose="02020603050405020304" pitchFamily="18" charset="0"/>
              </a:rPr>
              <a:t>Transporte:                   </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Ambulancia Básica Terrestre	</a:t>
            </a:r>
            <a:r>
              <a:rPr lang="es-CO" sz="1800" dirty="0">
                <a:latin typeface="Arial Narrow" panose="020B0606020202030204" pitchFamily="34" charset="0"/>
                <a:ea typeface="Calibri" panose="020F0502020204030204" pitchFamily="34" charset="0"/>
                <a:cs typeface="Times New Roman" panose="02020603050405020304" pitchFamily="18" charset="0"/>
              </a:rPr>
              <a:t>                         </a:t>
            </a:r>
            <a:r>
              <a:rPr lang="es-CO" sz="1800" dirty="0">
                <a:effectLst/>
                <a:latin typeface="Arial Narrow" panose="020B0606020202030204" pitchFamily="34" charset="0"/>
                <a:ea typeface="Calibri" panose="020F0502020204030204" pitchFamily="34" charset="0"/>
                <a:cs typeface="Times New Roman" panose="02020603050405020304" pitchFamily="18" charset="0"/>
              </a:rPr>
              <a:t>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dirty="0"/>
          </a:p>
        </p:txBody>
      </p:sp>
      <p:pic>
        <p:nvPicPr>
          <p:cNvPr id="5" name="Imagen 4">
            <a:extLst>
              <a:ext uri="{FF2B5EF4-FFF2-40B4-BE49-F238E27FC236}">
                <a16:creationId xmlns:a16="http://schemas.microsoft.com/office/drawing/2014/main" id="{D856F855-D9C5-4993-AFB8-707E6EBE86D6}"/>
              </a:ext>
            </a:extLst>
          </p:cNvPr>
          <p:cNvPicPr>
            <a:picLocks noChangeAspect="1"/>
          </p:cNvPicPr>
          <p:nvPr/>
        </p:nvPicPr>
        <p:blipFill rotWithShape="1">
          <a:blip r:embed="rId3"/>
          <a:srcRect l="24709" r="28336"/>
          <a:stretch/>
        </p:blipFill>
        <p:spPr>
          <a:xfrm>
            <a:off x="10775731" y="5427936"/>
            <a:ext cx="1156138" cy="1430064"/>
          </a:xfrm>
          <a:prstGeom prst="rect">
            <a:avLst/>
          </a:prstGeom>
        </p:spPr>
      </p:pic>
      <p:pic>
        <p:nvPicPr>
          <p:cNvPr id="6" name="Imagen 5">
            <a:extLst>
              <a:ext uri="{FF2B5EF4-FFF2-40B4-BE49-F238E27FC236}">
                <a16:creationId xmlns:a16="http://schemas.microsoft.com/office/drawing/2014/main" id="{0D3D15C8-D864-4B5B-8F4E-062818937BEC}"/>
              </a:ext>
            </a:extLst>
          </p:cNvPr>
          <p:cNvPicPr>
            <a:picLocks noChangeAspect="1"/>
          </p:cNvPicPr>
          <p:nvPr/>
        </p:nvPicPr>
        <p:blipFill>
          <a:blip r:embed="rId4"/>
          <a:stretch>
            <a:fillRect/>
          </a:stretch>
        </p:blipFill>
        <p:spPr>
          <a:xfrm rot="5400000">
            <a:off x="8952164" y="65711"/>
            <a:ext cx="3154131" cy="3022709"/>
          </a:xfrm>
          <a:prstGeom prst="rect">
            <a:avLst/>
          </a:prstGeom>
        </p:spPr>
      </p:pic>
    </p:spTree>
    <p:extLst>
      <p:ext uri="{BB962C8B-B14F-4D97-AF65-F5344CB8AC3E}">
        <p14:creationId xmlns:p14="http://schemas.microsoft.com/office/powerpoint/2010/main" val="270381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0EAF32-7E03-4995-877A-BB8217EE56D4}"/>
              </a:ext>
            </a:extLst>
          </p:cNvPr>
          <p:cNvPicPr>
            <a:picLocks noChangeAspect="1"/>
          </p:cNvPicPr>
          <p:nvPr/>
        </p:nvPicPr>
        <p:blipFill>
          <a:blip r:embed="rId2"/>
          <a:stretch>
            <a:fillRect/>
          </a:stretch>
        </p:blipFill>
        <p:spPr>
          <a:xfrm>
            <a:off x="0" y="2462403"/>
            <a:ext cx="3523793" cy="4395597"/>
          </a:xfrm>
          <a:prstGeom prst="rect">
            <a:avLst/>
          </a:prstGeom>
        </p:spPr>
      </p:pic>
      <p:pic>
        <p:nvPicPr>
          <p:cNvPr id="4" name="Imagen 3">
            <a:extLst>
              <a:ext uri="{FF2B5EF4-FFF2-40B4-BE49-F238E27FC236}">
                <a16:creationId xmlns:a16="http://schemas.microsoft.com/office/drawing/2014/main" id="{13F62E25-09AE-4450-ACEB-A55170B2ADD8}"/>
              </a:ext>
            </a:extLst>
          </p:cNvPr>
          <p:cNvPicPr>
            <a:picLocks noChangeAspect="1"/>
          </p:cNvPicPr>
          <p:nvPr/>
        </p:nvPicPr>
        <p:blipFill>
          <a:blip r:embed="rId3"/>
          <a:stretch>
            <a:fillRect/>
          </a:stretch>
        </p:blipFill>
        <p:spPr>
          <a:xfrm rot="5400000">
            <a:off x="8952164" y="65711"/>
            <a:ext cx="3154131" cy="3022709"/>
          </a:xfrm>
          <a:prstGeom prst="rect">
            <a:avLst/>
          </a:prstGeom>
        </p:spPr>
      </p:pic>
      <p:graphicFrame>
        <p:nvGraphicFramePr>
          <p:cNvPr id="2" name="Tabla 1">
            <a:extLst>
              <a:ext uri="{FF2B5EF4-FFF2-40B4-BE49-F238E27FC236}">
                <a16:creationId xmlns:a16="http://schemas.microsoft.com/office/drawing/2014/main" id="{28C1A6C6-0846-5FFC-8222-76E5D1BB2E2A}"/>
              </a:ext>
            </a:extLst>
          </p:cNvPr>
          <p:cNvGraphicFramePr>
            <a:graphicFrameLocks noGrp="1"/>
          </p:cNvGraphicFramePr>
          <p:nvPr>
            <p:extLst>
              <p:ext uri="{D42A27DB-BD31-4B8C-83A1-F6EECF244321}">
                <p14:modId xmlns:p14="http://schemas.microsoft.com/office/powerpoint/2010/main" val="600137977"/>
              </p:ext>
            </p:extLst>
          </p:nvPr>
        </p:nvGraphicFramePr>
        <p:xfrm>
          <a:off x="2371725" y="1152525"/>
          <a:ext cx="7505699" cy="4147687"/>
        </p:xfrm>
        <a:graphic>
          <a:graphicData uri="http://schemas.openxmlformats.org/drawingml/2006/table">
            <a:tbl>
              <a:tblPr firstRow="1" firstCol="1" lastRow="1" lastCol="1" bandRow="1" bandCol="1"/>
              <a:tblGrid>
                <a:gridCol w="3754938">
                  <a:extLst>
                    <a:ext uri="{9D8B030D-6E8A-4147-A177-3AD203B41FA5}">
                      <a16:colId xmlns:a16="http://schemas.microsoft.com/office/drawing/2014/main" val="827931496"/>
                    </a:ext>
                  </a:extLst>
                </a:gridCol>
                <a:gridCol w="3750761">
                  <a:extLst>
                    <a:ext uri="{9D8B030D-6E8A-4147-A177-3AD203B41FA5}">
                      <a16:colId xmlns:a16="http://schemas.microsoft.com/office/drawing/2014/main" val="2381550602"/>
                    </a:ext>
                  </a:extLst>
                </a:gridCol>
              </a:tblGrid>
              <a:tr h="954950">
                <a:tc>
                  <a:txBody>
                    <a:bodyPr/>
                    <a:lstStyle/>
                    <a:p>
                      <a:pPr marL="810895" algn="ctr">
                        <a:lnSpc>
                          <a:spcPct val="250000"/>
                        </a:lnSpc>
                        <a:spcBef>
                          <a:spcPts val="5"/>
                        </a:spcBef>
                        <a:spcAft>
                          <a:spcPts val="0"/>
                        </a:spcAft>
                      </a:pPr>
                      <a:r>
                        <a:rPr lang="es-ES" sz="1800" b="1" dirty="0">
                          <a:effectLst/>
                          <a:latin typeface="Arial Narrow" panose="020B0606020202030204" pitchFamily="34" charset="0"/>
                          <a:ea typeface="Carlito"/>
                          <a:cs typeface="Carlito"/>
                        </a:rPr>
                        <a:t>TIPO</a:t>
                      </a:r>
                      <a:r>
                        <a:rPr lang="es-ES" sz="1800" b="1" spc="-25" dirty="0">
                          <a:effectLst/>
                          <a:latin typeface="Arial Narrow" panose="020B0606020202030204" pitchFamily="34" charset="0"/>
                          <a:ea typeface="Carlito"/>
                          <a:cs typeface="Carlito"/>
                        </a:rPr>
                        <a:t> </a:t>
                      </a:r>
                      <a:r>
                        <a:rPr lang="es-ES" sz="1800" b="1" dirty="0">
                          <a:effectLst/>
                          <a:latin typeface="Arial Narrow" panose="020B0606020202030204" pitchFamily="34" charset="0"/>
                          <a:ea typeface="Carlito"/>
                          <a:cs typeface="Carlito"/>
                        </a:rPr>
                        <a:t>DE</a:t>
                      </a:r>
                      <a:r>
                        <a:rPr lang="es-ES" sz="1800" b="1" spc="-20" dirty="0">
                          <a:effectLst/>
                          <a:latin typeface="Arial Narrow" panose="020B0606020202030204" pitchFamily="34" charset="0"/>
                          <a:ea typeface="Carlito"/>
                          <a:cs typeface="Carlito"/>
                        </a:rPr>
                        <a:t> </a:t>
                      </a:r>
                      <a:r>
                        <a:rPr lang="es-ES" sz="1800" b="1" dirty="0">
                          <a:effectLst/>
                          <a:latin typeface="Arial Narrow" panose="020B0606020202030204" pitchFamily="34" charset="0"/>
                          <a:ea typeface="Carlito"/>
                          <a:cs typeface="Carlito"/>
                        </a:rPr>
                        <a:t>DOTACION</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1790" marR="342900" algn="ctr">
                        <a:lnSpc>
                          <a:spcPct val="250000"/>
                        </a:lnSpc>
                        <a:spcBef>
                          <a:spcPts val="5"/>
                        </a:spcBef>
                        <a:spcAft>
                          <a:spcPts val="0"/>
                        </a:spcAft>
                      </a:pPr>
                      <a:r>
                        <a:rPr lang="es-ES" sz="1800" b="1" dirty="0">
                          <a:effectLst/>
                          <a:latin typeface="Arial Narrow" panose="020B0606020202030204" pitchFamily="34" charset="0"/>
                          <a:ea typeface="Carlito"/>
                          <a:cs typeface="Carlito"/>
                        </a:rPr>
                        <a:t>CANTIDAD</a:t>
                      </a:r>
                      <a:r>
                        <a:rPr lang="es-ES" sz="1800" b="1" spc="-20" dirty="0">
                          <a:effectLst/>
                          <a:latin typeface="Arial Narrow" panose="020B0606020202030204" pitchFamily="34" charset="0"/>
                          <a:ea typeface="Carlito"/>
                          <a:cs typeface="Carlito"/>
                        </a:rPr>
                        <a:t> </a:t>
                      </a:r>
                      <a:r>
                        <a:rPr lang="es-ES" sz="1800" b="1" dirty="0">
                          <a:effectLst/>
                          <a:latin typeface="Arial Narrow" panose="020B0606020202030204" pitchFamily="34" charset="0"/>
                          <a:ea typeface="Carlito"/>
                          <a:cs typeface="Carlito"/>
                        </a:rPr>
                        <a:t>TOTAL</a:t>
                      </a:r>
                      <a:r>
                        <a:rPr lang="es-ES" sz="1800" b="1" spc="-20" dirty="0">
                          <a:effectLst/>
                          <a:latin typeface="Arial Narrow" panose="020B0606020202030204" pitchFamily="34" charset="0"/>
                          <a:ea typeface="Carlito"/>
                          <a:cs typeface="Carlito"/>
                        </a:rPr>
                        <a:t> </a:t>
                      </a:r>
                      <a:r>
                        <a:rPr lang="es-ES" sz="1800" b="1" dirty="0">
                          <a:effectLst/>
                          <a:latin typeface="Arial Narrow" panose="020B0606020202030204" pitchFamily="34" charset="0"/>
                          <a:ea typeface="Carlito"/>
                          <a:cs typeface="Carlito"/>
                        </a:rPr>
                        <a:t>DE</a:t>
                      </a:r>
                      <a:r>
                        <a:rPr lang="es-ES" sz="1800" b="1" spc="-15" dirty="0">
                          <a:effectLst/>
                          <a:latin typeface="Arial Narrow" panose="020B0606020202030204" pitchFamily="34" charset="0"/>
                          <a:ea typeface="Carlito"/>
                          <a:cs typeface="Carlito"/>
                        </a:rPr>
                        <a:t> </a:t>
                      </a:r>
                      <a:r>
                        <a:rPr lang="es-ES" sz="1800" b="1" dirty="0">
                          <a:effectLst/>
                          <a:latin typeface="Arial Narrow" panose="020B0606020202030204" pitchFamily="34" charset="0"/>
                          <a:ea typeface="Carlito"/>
                          <a:cs typeface="Carlito"/>
                        </a:rPr>
                        <a:t>ELEMENTOS</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170605"/>
                  </a:ext>
                </a:extLst>
              </a:tr>
              <a:tr h="968575">
                <a:tc>
                  <a:txBody>
                    <a:bodyPr/>
                    <a:lstStyle/>
                    <a:p>
                      <a:pPr marL="69850" algn="l">
                        <a:lnSpc>
                          <a:spcPct val="150000"/>
                        </a:lnSpc>
                        <a:spcBef>
                          <a:spcPts val="30"/>
                        </a:spcBef>
                        <a:spcAft>
                          <a:spcPts val="0"/>
                        </a:spcAft>
                      </a:pPr>
                      <a:r>
                        <a:rPr lang="es-ES" sz="1800" dirty="0">
                          <a:effectLst/>
                          <a:latin typeface="Arial Narrow" panose="020B0606020202030204" pitchFamily="34" charset="0"/>
                          <a:ea typeface="Carlito"/>
                          <a:cs typeface="Carlito"/>
                        </a:rPr>
                        <a:t>Equipos</a:t>
                      </a:r>
                      <a:r>
                        <a:rPr lang="es-ES" sz="1800" spc="-30"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Biomédicos</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1790" marR="342900" algn="ctr">
                        <a:lnSpc>
                          <a:spcPct val="150000"/>
                        </a:lnSpc>
                        <a:spcBef>
                          <a:spcPts val="30"/>
                        </a:spcBef>
                        <a:spcAft>
                          <a:spcPts val="0"/>
                        </a:spcAft>
                      </a:pPr>
                      <a:r>
                        <a:rPr lang="es-ES" sz="1800" dirty="0">
                          <a:effectLst/>
                          <a:latin typeface="Arial Narrow" panose="020B0606020202030204" pitchFamily="34" charset="0"/>
                          <a:ea typeface="Carlito"/>
                          <a:cs typeface="Carlito"/>
                        </a:rPr>
                        <a:t>65</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73567"/>
                  </a:ext>
                </a:extLst>
              </a:tr>
              <a:tr h="960366">
                <a:tc>
                  <a:txBody>
                    <a:bodyPr/>
                    <a:lstStyle/>
                    <a:p>
                      <a:pPr marL="69850" algn="l">
                        <a:lnSpc>
                          <a:spcPct val="150000"/>
                        </a:lnSpc>
                        <a:spcBef>
                          <a:spcPts val="5"/>
                        </a:spcBef>
                        <a:spcAft>
                          <a:spcPts val="0"/>
                        </a:spcAft>
                      </a:pPr>
                      <a:r>
                        <a:rPr lang="es-ES" sz="1800" dirty="0">
                          <a:effectLst/>
                          <a:latin typeface="Arial Narrow" panose="020B0606020202030204" pitchFamily="34" charset="0"/>
                          <a:ea typeface="Carlito"/>
                          <a:cs typeface="Carlito"/>
                        </a:rPr>
                        <a:t>Mobiliario</a:t>
                      </a:r>
                      <a:r>
                        <a:rPr lang="es-ES" sz="1800" spc="-5"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de</a:t>
                      </a:r>
                      <a:r>
                        <a:rPr lang="es-ES" sz="1800" spc="-10"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uso</a:t>
                      </a:r>
                      <a:r>
                        <a:rPr lang="es-ES" sz="1800" spc="-5"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asistencial</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1790" marR="342900" algn="ctr">
                        <a:lnSpc>
                          <a:spcPct val="150000"/>
                        </a:lnSpc>
                        <a:spcBef>
                          <a:spcPts val="5"/>
                        </a:spcBef>
                        <a:spcAft>
                          <a:spcPts val="0"/>
                        </a:spcAft>
                      </a:pPr>
                      <a:r>
                        <a:rPr lang="es-ES" sz="1800" dirty="0">
                          <a:effectLst/>
                          <a:latin typeface="Arial Narrow" panose="020B0606020202030204" pitchFamily="34" charset="0"/>
                          <a:ea typeface="Carlito"/>
                          <a:cs typeface="Carlito"/>
                        </a:rPr>
                        <a:t>37</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581811"/>
                  </a:ext>
                </a:extLst>
              </a:tr>
              <a:tr h="960366">
                <a:tc>
                  <a:txBody>
                    <a:bodyPr/>
                    <a:lstStyle/>
                    <a:p>
                      <a:pPr marL="69850" algn="l">
                        <a:lnSpc>
                          <a:spcPct val="150000"/>
                        </a:lnSpc>
                        <a:spcBef>
                          <a:spcPts val="5"/>
                        </a:spcBef>
                        <a:spcAft>
                          <a:spcPts val="0"/>
                        </a:spcAft>
                      </a:pPr>
                      <a:r>
                        <a:rPr lang="es-ES" sz="1800" dirty="0">
                          <a:effectLst/>
                          <a:latin typeface="Arial Narrow" panose="020B0606020202030204" pitchFamily="34" charset="0"/>
                          <a:ea typeface="Carlito"/>
                          <a:cs typeface="Carlito"/>
                        </a:rPr>
                        <a:t>Equipos</a:t>
                      </a:r>
                      <a:r>
                        <a:rPr lang="es-ES" sz="1800" spc="-35"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industriales</a:t>
                      </a:r>
                      <a:r>
                        <a:rPr lang="es-ES" sz="1800" spc="-30"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de</a:t>
                      </a:r>
                      <a:r>
                        <a:rPr lang="es-ES" sz="1800" spc="-35"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Apoyo</a:t>
                      </a:r>
                      <a:r>
                        <a:rPr lang="es-ES" sz="1800" spc="-25" dirty="0">
                          <a:effectLst/>
                          <a:latin typeface="Arial Narrow" panose="020B0606020202030204" pitchFamily="34" charset="0"/>
                          <a:ea typeface="Carlito"/>
                          <a:cs typeface="Carlito"/>
                        </a:rPr>
                        <a:t> </a:t>
                      </a:r>
                      <a:r>
                        <a:rPr lang="es-ES" sz="1800" dirty="0">
                          <a:effectLst/>
                          <a:latin typeface="Arial Narrow" panose="020B0606020202030204" pitchFamily="34" charset="0"/>
                          <a:ea typeface="Carlito"/>
                          <a:cs typeface="Carlito"/>
                        </a:rPr>
                        <a:t>Hospitalario</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1790" marR="342900" algn="ctr">
                        <a:lnSpc>
                          <a:spcPct val="150000"/>
                        </a:lnSpc>
                        <a:spcBef>
                          <a:spcPts val="5"/>
                        </a:spcBef>
                        <a:spcAft>
                          <a:spcPts val="0"/>
                        </a:spcAft>
                      </a:pPr>
                      <a:r>
                        <a:rPr lang="es-ES" sz="1800" dirty="0">
                          <a:effectLst/>
                          <a:latin typeface="Arial Narrow" panose="020B0606020202030204" pitchFamily="34" charset="0"/>
                          <a:ea typeface="Carlito"/>
                          <a:cs typeface="Carlito"/>
                        </a:rPr>
                        <a:t>16</a:t>
                      </a:r>
                      <a:endParaRPr lang="es-CO" sz="18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568271"/>
                  </a:ext>
                </a:extLst>
              </a:tr>
            </a:tbl>
          </a:graphicData>
        </a:graphic>
      </p:graphicFrame>
      <p:pic>
        <p:nvPicPr>
          <p:cNvPr id="3" name="Imagen 2">
            <a:extLst>
              <a:ext uri="{FF2B5EF4-FFF2-40B4-BE49-F238E27FC236}">
                <a16:creationId xmlns:a16="http://schemas.microsoft.com/office/drawing/2014/main" id="{110214EA-5C44-42D1-937B-CD1685D8FA7A}"/>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807054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1ABDC87-4FF6-4B8B-A3C7-7BFA9347D940}"/>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B3E9AC07-683D-4210-9321-843070CD90C7}"/>
              </a:ext>
            </a:extLst>
          </p:cNvPr>
          <p:cNvPicPr>
            <a:picLocks noChangeAspect="1"/>
          </p:cNvPicPr>
          <p:nvPr/>
        </p:nvPicPr>
        <p:blipFill rotWithShape="1">
          <a:blip r:embed="rId3"/>
          <a:srcRect l="24709" r="28336"/>
          <a:stretch/>
        </p:blipFill>
        <p:spPr>
          <a:xfrm>
            <a:off x="10775731" y="5427936"/>
            <a:ext cx="1156138" cy="1430064"/>
          </a:xfrm>
          <a:prstGeom prst="rect">
            <a:avLst/>
          </a:prstGeom>
        </p:spPr>
      </p:pic>
      <p:pic>
        <p:nvPicPr>
          <p:cNvPr id="6" name="Imagen 5">
            <a:extLst>
              <a:ext uri="{FF2B5EF4-FFF2-40B4-BE49-F238E27FC236}">
                <a16:creationId xmlns:a16="http://schemas.microsoft.com/office/drawing/2014/main" id="{1C54C09D-A8D8-43A1-9996-3F0C494D5455}"/>
              </a:ext>
            </a:extLst>
          </p:cNvPr>
          <p:cNvPicPr>
            <a:picLocks noChangeAspect="1"/>
          </p:cNvPicPr>
          <p:nvPr/>
        </p:nvPicPr>
        <p:blipFill>
          <a:blip r:embed="rId4"/>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F80C4730-1697-EFE6-5CF8-0F025D3CAED6}"/>
              </a:ext>
            </a:extLst>
          </p:cNvPr>
          <p:cNvSpPr>
            <a:spLocks noGrp="1"/>
          </p:cNvSpPr>
          <p:nvPr>
            <p:ph type="title"/>
          </p:nvPr>
        </p:nvSpPr>
        <p:spPr/>
        <p:txBody>
          <a:bodyPr>
            <a:normAutofit/>
          </a:bodyPr>
          <a:lstStyle/>
          <a:p>
            <a:pPr algn="ctr"/>
            <a:r>
              <a:rPr lang="es-ES" sz="2400" b="1" dirty="0">
                <a:effectLst/>
                <a:latin typeface="Arial Narrow" panose="020B0606020202030204" pitchFamily="34" charset="0"/>
                <a:ea typeface="Calibri" panose="020F0502020204030204" pitchFamily="34" charset="0"/>
                <a:cs typeface="Times New Roman" panose="02020603050405020304" pitchFamily="18" charset="0"/>
              </a:rPr>
              <a:t>ENTREGA DE  AMBULANCIA TRASLADO ASISTENCIA BASICO -TAB, NUEVA MARCA FORD RANGER TRACCION 4X4 ULTIMO MODELO</a:t>
            </a:r>
            <a:br>
              <a:rPr lang="es-CO" sz="2400" dirty="0">
                <a:effectLst/>
                <a:latin typeface="Calibri" panose="020F0502020204030204" pitchFamily="34" charset="0"/>
                <a:ea typeface="Calibri" panose="020F0502020204030204" pitchFamily="34" charset="0"/>
                <a:cs typeface="Times New Roman" panose="02020603050405020304" pitchFamily="18" charset="0"/>
              </a:rPr>
            </a:br>
            <a:endParaRPr lang="es-CO" sz="2400" dirty="0"/>
          </a:p>
        </p:txBody>
      </p:sp>
      <p:sp>
        <p:nvSpPr>
          <p:cNvPr id="4" name="CuadroTexto 3">
            <a:extLst>
              <a:ext uri="{FF2B5EF4-FFF2-40B4-BE49-F238E27FC236}">
                <a16:creationId xmlns:a16="http://schemas.microsoft.com/office/drawing/2014/main" id="{A3F1881A-45C1-943E-0279-52D756FB7F96}"/>
              </a:ext>
            </a:extLst>
          </p:cNvPr>
          <p:cNvSpPr txBox="1"/>
          <p:nvPr/>
        </p:nvSpPr>
        <p:spPr>
          <a:xfrm>
            <a:off x="914400" y="1495362"/>
            <a:ext cx="10325100" cy="5047023"/>
          </a:xfrm>
          <a:prstGeom prst="rect">
            <a:avLst/>
          </a:prstGeom>
          <a:noFill/>
        </p:spPr>
        <p:txBody>
          <a:bodyPr wrap="square">
            <a:spAutoFit/>
          </a:bodyPr>
          <a:lstStyle/>
          <a:p>
            <a:pPr algn="just">
              <a:lnSpc>
                <a:spcPct val="107000"/>
              </a:lnSpc>
              <a:spcAft>
                <a:spcPts val="800"/>
              </a:spcAft>
            </a:pPr>
            <a:r>
              <a:rPr lang="es-CO" b="1" dirty="0">
                <a:effectLst/>
                <a:latin typeface="Arial Narrow" panose="020B0606020202030204" pitchFamily="34" charset="0"/>
                <a:ea typeface="Calibri" panose="020F0502020204030204" pitchFamily="34" charset="0"/>
                <a:cs typeface="Tahoma" panose="020B0604030504040204" pitchFamily="34" charset="0"/>
              </a:rPr>
              <a:t>CONTRATO N</a:t>
            </a:r>
            <a:r>
              <a:rPr lang="es-CO" dirty="0">
                <a:effectLst/>
                <a:latin typeface="Arial Narrow" panose="020B0606020202030204" pitchFamily="34" charset="0"/>
                <a:ea typeface="Calibri" panose="020F0502020204030204" pitchFamily="34" charset="0"/>
                <a:cs typeface="Arial" panose="020B0604020202020204" pitchFamily="34" charset="0"/>
              </a:rPr>
              <a:t>. 112 de 19 de Noviembre 2021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b="1" dirty="0">
                <a:effectLst/>
                <a:latin typeface="Arial Narrow" panose="020B0606020202030204" pitchFamily="34" charset="0"/>
                <a:ea typeface="Calibri" panose="020F0502020204030204" pitchFamily="34" charset="0"/>
                <a:cs typeface="Tahoma" panose="020B0604030504040204" pitchFamily="34" charset="0"/>
              </a:rPr>
              <a:t>OBJETO:</a:t>
            </a:r>
            <a:r>
              <a:rPr lang="es-CO" dirty="0">
                <a:effectLst/>
                <a:latin typeface="Arial Narrow" panose="020B0606020202030204" pitchFamily="34" charset="0"/>
                <a:ea typeface="Calibri" panose="020F0502020204030204" pitchFamily="34" charset="0"/>
                <a:cs typeface="Arial" panose="020B0604020202020204" pitchFamily="34" charset="0"/>
              </a:rPr>
              <a:t> COMPRA DE AMBULANCIA CERO KILOMETROS TIPO TAB (TRASLADO ASISTENCIAL BASICO) CON ESPECIFICACIONES TECNICAS DE LA NORMA TECNICA COLOMBIANA NTC 3729 CUARTA ACTUALIZACION DEL ICONTEC Y CONFORME A LA RESOLUCION 3100 DE 2019.INCLUYE PAGO DE IMPUESTOS, MATRICULA, SOAT.</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b="1" dirty="0">
                <a:effectLst/>
                <a:latin typeface="Arial Narrow" panose="020B0606020202030204" pitchFamily="34" charset="0"/>
                <a:ea typeface="Calibri" panose="020F0502020204030204" pitchFamily="34" charset="0"/>
                <a:cs typeface="Tahoma" panose="020B0604030504040204" pitchFamily="34" charset="0"/>
              </a:rPr>
              <a:t>VALOR:</a:t>
            </a:r>
            <a:r>
              <a:rPr lang="es-CO" dirty="0">
                <a:effectLst/>
                <a:latin typeface="Arial Narrow" panose="020B0606020202030204" pitchFamily="34" charset="0"/>
                <a:ea typeface="Calibri" panose="020F0502020204030204" pitchFamily="34" charset="0"/>
                <a:cs typeface="Arial" panose="020B0604020202020204" pitchFamily="34" charset="0"/>
              </a:rPr>
              <a:t> $220.600.000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2700" algn="l"/>
                <a:tab pos="241300" algn="l"/>
              </a:tabLst>
            </a:pPr>
            <a:r>
              <a:rPr lang="es-CO" b="1" dirty="0">
                <a:effectLst/>
                <a:latin typeface="Arial Narrow" panose="020B0606020202030204" pitchFamily="34" charset="0"/>
                <a:ea typeface="Calibri" panose="020F0502020204030204" pitchFamily="34" charset="0"/>
                <a:cs typeface="Times New Roman" panose="02020603050405020304" pitchFamily="18" charset="0"/>
              </a:rPr>
              <a:t>FECHA DE INICIO</a:t>
            </a:r>
            <a:r>
              <a:rPr lang="es-CO" dirty="0">
                <a:effectLst/>
                <a:latin typeface="Arial Narrow" panose="020B0606020202030204" pitchFamily="34" charset="0"/>
                <a:ea typeface="Calibri" panose="020F0502020204030204" pitchFamily="34" charset="0"/>
                <a:cs typeface="Times New Roman" panose="02020603050405020304" pitchFamily="18" charset="0"/>
              </a:rPr>
              <a:t>: 19</a:t>
            </a:r>
            <a:r>
              <a:rPr lang="es-CO" dirty="0">
                <a:effectLst/>
                <a:latin typeface="Arial Narrow" panose="020B0606020202030204" pitchFamily="34" charset="0"/>
                <a:ea typeface="Calibri" panose="020F0502020204030204" pitchFamily="34" charset="0"/>
                <a:cs typeface="Arial" panose="020B0604020202020204" pitchFamily="34" charset="0"/>
              </a:rPr>
              <a:t> DE NOVIEMBRE DE 2021</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2700" algn="l"/>
                <a:tab pos="241300" algn="l"/>
              </a:tabLst>
            </a:pPr>
            <a:r>
              <a:rPr lang="es-CO" b="1" dirty="0">
                <a:effectLst/>
                <a:latin typeface="Arial Narrow" panose="020B0606020202030204" pitchFamily="34" charset="0"/>
                <a:ea typeface="Calibri" panose="020F0502020204030204" pitchFamily="34" charset="0"/>
                <a:cs typeface="Times New Roman" panose="02020603050405020304" pitchFamily="18" charset="0"/>
              </a:rPr>
              <a:t>FECHA DE TERMINACION:</a:t>
            </a:r>
            <a:r>
              <a:rPr lang="es-CO" dirty="0">
                <a:effectLst/>
                <a:latin typeface="Arial Narrow" panose="020B0606020202030204" pitchFamily="34" charset="0"/>
                <a:ea typeface="Calibri" panose="020F0502020204030204" pitchFamily="34" charset="0"/>
                <a:cs typeface="Times New Roman" panose="02020603050405020304" pitchFamily="18" charset="0"/>
              </a:rPr>
              <a:t> 31 DE DICIEMBRE DE 2021</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effectLst/>
                <a:latin typeface="Arial Narrow" panose="020B0606020202030204" pitchFamily="34" charset="0"/>
                <a:ea typeface="MS Mincho" panose="02020609040205080304" pitchFamily="49" charset="-128"/>
                <a:cs typeface="Arial" panose="020B0604020202020204" pitchFamily="34" charset="0"/>
              </a:rPr>
              <a:t>Teniendo en cuenta que las demoras en las importaciones generadas a nivel mundial en referencia a la entrega de los chasis </a:t>
            </a:r>
            <a:r>
              <a:rPr lang="es-CO" dirty="0">
                <a:effectLst/>
                <a:latin typeface="Arial Narrow" panose="020B0606020202030204" pitchFamily="34" charset="0"/>
                <a:ea typeface="Calibri" panose="020F0502020204030204" pitchFamily="34" charset="0"/>
                <a:cs typeface="Times New Roman" panose="02020603050405020304" pitchFamily="18" charset="0"/>
              </a:rPr>
              <a:t>imposibilito el cumplimiento establecido en el contrato ,</a:t>
            </a:r>
            <a:r>
              <a:rPr lang="es-CO" dirty="0">
                <a:effectLst/>
                <a:latin typeface="Arial Narrow" panose="020B0606020202030204" pitchFamily="34" charset="0"/>
                <a:ea typeface="MS Mincho" panose="02020609040205080304" pitchFamily="49" charset="-128"/>
                <a:cs typeface="Arial" panose="020B0604020202020204" pitchFamily="34" charset="0"/>
              </a:rPr>
              <a:t> </a:t>
            </a:r>
            <a:r>
              <a:rPr lang="es-MX" dirty="0">
                <a:effectLst/>
                <a:latin typeface="Arial Narrow" panose="020B0606020202030204" pitchFamily="34" charset="0"/>
                <a:ea typeface="MS Mincho" panose="02020609040205080304" pitchFamily="49" charset="-128"/>
                <a:cs typeface="Arial" panose="020B0604020202020204" pitchFamily="34" charset="0"/>
              </a:rPr>
              <a:t>esta administración vio la necesidad de realizar  prórrogas al   proceso contractual</a:t>
            </a:r>
            <a:r>
              <a:rPr lang="es-CO" dirty="0">
                <a:effectLst/>
                <a:latin typeface="Arial Narrow" panose="020B0606020202030204" pitchFamily="34" charset="0"/>
                <a:ea typeface="Calibri" panose="020F0502020204030204" pitchFamily="34" charset="0"/>
                <a:cs typeface="Times New Roman" panose="02020603050405020304" pitchFamily="18" charset="0"/>
              </a:rPr>
              <a:t>.</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El día 31 de Octubre de 2022 se recibió la ambulancia en el Hospital Municipal de El Dorado.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effectLst/>
                <a:latin typeface="Arial Narrow" panose="020B0606020202030204" pitchFamily="34" charset="0"/>
                <a:ea typeface="Calibri" panose="020F0502020204030204" pitchFamily="34" charset="0"/>
                <a:cs typeface="Times New Roman" panose="02020603050405020304" pitchFamily="18" charset="0"/>
              </a:rPr>
              <a:t>La AMBULANCIA nueva para el TRASLADO ASISTENCIA BASICO -TAB de nuestros usuarios, garantiza la oportunidad en las remisiones y la seguridad del paciente.</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06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8501E3E-8E73-4FB8-BDBB-DE173B80DA95}"/>
              </a:ext>
            </a:extLst>
          </p:cNvPr>
          <p:cNvPicPr>
            <a:picLocks noChangeAspect="1"/>
          </p:cNvPicPr>
          <p:nvPr/>
        </p:nvPicPr>
        <p:blipFill>
          <a:blip r:embed="rId2"/>
          <a:stretch>
            <a:fillRect/>
          </a:stretch>
        </p:blipFill>
        <p:spPr>
          <a:xfrm>
            <a:off x="0" y="2462403"/>
            <a:ext cx="3523793" cy="4395597"/>
          </a:xfrm>
          <a:prstGeom prst="rect">
            <a:avLst/>
          </a:prstGeom>
        </p:spPr>
      </p:pic>
      <p:pic>
        <p:nvPicPr>
          <p:cNvPr id="3" name="Imagen 2">
            <a:extLst>
              <a:ext uri="{FF2B5EF4-FFF2-40B4-BE49-F238E27FC236}">
                <a16:creationId xmlns:a16="http://schemas.microsoft.com/office/drawing/2014/main" id="{002C7791-391A-DD84-F99E-FA0A773F57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290" y="609600"/>
            <a:ext cx="2934970" cy="2581275"/>
          </a:xfrm>
          <a:prstGeom prst="rect">
            <a:avLst/>
          </a:prstGeom>
          <a:noFill/>
          <a:ln>
            <a:noFill/>
          </a:ln>
        </p:spPr>
      </p:pic>
      <p:pic>
        <p:nvPicPr>
          <p:cNvPr id="4" name="Imagen 3">
            <a:extLst>
              <a:ext uri="{FF2B5EF4-FFF2-40B4-BE49-F238E27FC236}">
                <a16:creationId xmlns:a16="http://schemas.microsoft.com/office/drawing/2014/main" id="{B88C4C49-7155-FAF4-4508-1EC0661A69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695" y="609600"/>
            <a:ext cx="2962910" cy="2581275"/>
          </a:xfrm>
          <a:prstGeom prst="rect">
            <a:avLst/>
          </a:prstGeom>
          <a:noFill/>
          <a:ln>
            <a:noFill/>
          </a:ln>
        </p:spPr>
      </p:pic>
      <p:pic>
        <p:nvPicPr>
          <p:cNvPr id="5" name="Imagen 4">
            <a:extLst>
              <a:ext uri="{FF2B5EF4-FFF2-40B4-BE49-F238E27FC236}">
                <a16:creationId xmlns:a16="http://schemas.microsoft.com/office/drawing/2014/main" id="{87B49C6F-FB92-CBBD-911D-1249AA64A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5290" y="3343275"/>
            <a:ext cx="2961005" cy="3057525"/>
          </a:xfrm>
          <a:prstGeom prst="rect">
            <a:avLst/>
          </a:prstGeom>
          <a:noFill/>
          <a:ln>
            <a:noFill/>
          </a:ln>
        </p:spPr>
      </p:pic>
      <p:pic>
        <p:nvPicPr>
          <p:cNvPr id="6" name="Imagen 5">
            <a:extLst>
              <a:ext uri="{FF2B5EF4-FFF2-40B4-BE49-F238E27FC236}">
                <a16:creationId xmlns:a16="http://schemas.microsoft.com/office/drawing/2014/main" id="{95D88291-61FF-868B-9172-EADFF297D5A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6450" y="3342345"/>
            <a:ext cx="2891155" cy="3058455"/>
          </a:xfrm>
          <a:prstGeom prst="rect">
            <a:avLst/>
          </a:prstGeom>
          <a:noFill/>
          <a:ln>
            <a:noFill/>
          </a:ln>
        </p:spPr>
      </p:pic>
      <p:pic>
        <p:nvPicPr>
          <p:cNvPr id="7" name="Imagen 6">
            <a:extLst>
              <a:ext uri="{FF2B5EF4-FFF2-40B4-BE49-F238E27FC236}">
                <a16:creationId xmlns:a16="http://schemas.microsoft.com/office/drawing/2014/main" id="{BD45B965-19E3-4669-AE8F-3CD5C8C6B20E}"/>
              </a:ext>
            </a:extLst>
          </p:cNvPr>
          <p:cNvPicPr>
            <a:picLocks noChangeAspect="1"/>
          </p:cNvPicPr>
          <p:nvPr/>
        </p:nvPicPr>
        <p:blipFill rotWithShape="1">
          <a:blip r:embed="rId7"/>
          <a:srcRect l="24709" r="28336"/>
          <a:stretch/>
        </p:blipFill>
        <p:spPr>
          <a:xfrm>
            <a:off x="10775731" y="5427936"/>
            <a:ext cx="1156138" cy="1430064"/>
          </a:xfrm>
          <a:prstGeom prst="rect">
            <a:avLst/>
          </a:prstGeom>
        </p:spPr>
      </p:pic>
      <p:pic>
        <p:nvPicPr>
          <p:cNvPr id="8" name="Imagen 7">
            <a:extLst>
              <a:ext uri="{FF2B5EF4-FFF2-40B4-BE49-F238E27FC236}">
                <a16:creationId xmlns:a16="http://schemas.microsoft.com/office/drawing/2014/main" id="{BF515AE2-2475-40E7-8C8F-34F3A3E41687}"/>
              </a:ext>
            </a:extLst>
          </p:cNvPr>
          <p:cNvPicPr>
            <a:picLocks noChangeAspect="1"/>
          </p:cNvPicPr>
          <p:nvPr/>
        </p:nvPicPr>
        <p:blipFill>
          <a:blip r:embed="rId8"/>
          <a:stretch>
            <a:fillRect/>
          </a:stretch>
        </p:blipFill>
        <p:spPr>
          <a:xfrm rot="5400000">
            <a:off x="8952164" y="65711"/>
            <a:ext cx="3154131" cy="3022709"/>
          </a:xfrm>
          <a:prstGeom prst="rect">
            <a:avLst/>
          </a:prstGeom>
        </p:spPr>
      </p:pic>
    </p:spTree>
    <p:extLst>
      <p:ext uri="{BB962C8B-B14F-4D97-AF65-F5344CB8AC3E}">
        <p14:creationId xmlns:p14="http://schemas.microsoft.com/office/powerpoint/2010/main" val="683839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B9A1554-1A58-48FF-8E74-BA9E617A3E49}"/>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B8A97741-9B68-4656-9DDC-6B493EAA4C0B}"/>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3AC7B7F1-EB84-FE16-DF5B-E02BC2650EAB}"/>
              </a:ext>
            </a:extLst>
          </p:cNvPr>
          <p:cNvSpPr>
            <a:spLocks noGrp="1"/>
          </p:cNvSpPr>
          <p:nvPr>
            <p:ph type="title"/>
          </p:nvPr>
        </p:nvSpPr>
        <p:spPr/>
        <p:txBody>
          <a:bodyPr/>
          <a:lstStyle/>
          <a:p>
            <a:pPr algn="ctr"/>
            <a:r>
              <a:rPr lang="es-MX" sz="2400" b="1" dirty="0">
                <a:effectLst/>
                <a:latin typeface="Arial Narrow" panose="020B0606020202030204" pitchFamily="34" charset="0"/>
                <a:ea typeface="Calibri" panose="020F0502020204030204" pitchFamily="34" charset="0"/>
                <a:cs typeface="Arial" panose="020B0604020202020204" pitchFamily="34" charset="0"/>
              </a:rPr>
              <a:t>INFORME DE AUDITORIA Y GESTION DE CALIDAD</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7D11C473-07B5-6030-EC3F-9507984E58AF}"/>
              </a:ext>
            </a:extLst>
          </p:cNvPr>
          <p:cNvSpPr>
            <a:spLocks noGrp="1"/>
          </p:cNvSpPr>
          <p:nvPr>
            <p:ph idx="1"/>
          </p:nvPr>
        </p:nvSpPr>
        <p:spPr/>
        <p:txBody>
          <a:bodyPr/>
          <a:lstStyle/>
          <a:p>
            <a:pPr marL="0" lvl="0" indent="0" algn="just">
              <a:lnSpc>
                <a:spcPct val="107000"/>
              </a:lnSpc>
              <a:spcAft>
                <a:spcPts val="800"/>
              </a:spcAft>
              <a:buNone/>
            </a:pPr>
            <a:r>
              <a:rPr lang="es-MX" sz="2400" b="1" dirty="0">
                <a:effectLst/>
                <a:latin typeface="Arial Narrow" panose="020B0606020202030204" pitchFamily="34" charset="0"/>
                <a:ea typeface="Calibri" panose="020F0502020204030204" pitchFamily="34" charset="0"/>
                <a:cs typeface="Arial" panose="020B0604020202020204" pitchFamily="34" charset="0"/>
              </a:rPr>
              <a:t>OBJETIVO DE LA AUDITORIA</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400" dirty="0">
                <a:effectLst/>
                <a:latin typeface="Arial Narrow" panose="020B0606020202030204" pitchFamily="34" charset="0"/>
                <a:ea typeface="Calibri" panose="020F0502020204030204" pitchFamily="34" charset="0"/>
                <a:cs typeface="Arial" panose="020B0604020202020204" pitchFamily="34" charset="0"/>
              </a:rPr>
              <a:t>Apoyar e incentivar la gestión de la calidad basada  en hechos y datos y Verificar el cumplimiento de las condiciones y requisitos establecidos en las Condiciones de Capacidad Tecnológica y Científica establecidas por la resolución 3100 de 2019 de la ESE Hospital Municipal de el Dorado.</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2400" dirty="0">
                <a:effectLst/>
                <a:latin typeface="Arial Narrow" panose="020B0606020202030204" pitchFamily="34" charset="0"/>
                <a:ea typeface="Times New Roman" panose="02020603050405020304" pitchFamily="18" charset="0"/>
                <a:cs typeface="Arial" panose="020B0604020202020204" pitchFamily="34" charset="0"/>
              </a:rPr>
              <a:t>Hacer seguimiento a la calidad de los servicios para que los actores, las entidades directivas y de inspección, vigilancia y control del Sistema realicen el monitoreo y ajuste del SOGC.</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70E98F77-5F12-49C7-8BFE-65F514612FE0}"/>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4113393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65399B6-6798-4E39-A5C4-E4893CE042AB}"/>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02B4C424-7D9E-4847-B98F-A6186A1E3BC8}"/>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11B06868-37EE-892F-DADF-4D30CEC6267C}"/>
              </a:ext>
            </a:extLst>
          </p:cNvPr>
          <p:cNvSpPr>
            <a:spLocks noGrp="1"/>
          </p:cNvSpPr>
          <p:nvPr>
            <p:ph type="title"/>
          </p:nvPr>
        </p:nvSpPr>
        <p:spPr>
          <a:xfrm>
            <a:off x="838200" y="365125"/>
            <a:ext cx="10515600" cy="701675"/>
          </a:xfrm>
        </p:spPr>
        <p:txBody>
          <a:bodyPr>
            <a:normAutofit fontScale="90000"/>
          </a:bodyPr>
          <a:lstStyle/>
          <a:p>
            <a:pPr algn="ctr"/>
            <a:br>
              <a:rPr lang="es-MX" sz="1800" b="1" dirty="0">
                <a:effectLst/>
                <a:latin typeface="Arial Narrow" panose="020B0606020202030204" pitchFamily="34" charset="0"/>
                <a:ea typeface="Calibri" panose="020F0502020204030204" pitchFamily="34" charset="0"/>
                <a:cs typeface="Arial" panose="020B0604020202020204" pitchFamily="34" charset="0"/>
              </a:rPr>
            </a:br>
            <a:br>
              <a:rPr lang="es-MX" sz="1800" b="1" dirty="0">
                <a:effectLst/>
                <a:latin typeface="Arial Narrow" panose="020B0606020202030204" pitchFamily="34" charset="0"/>
                <a:ea typeface="Calibri" panose="020F0502020204030204" pitchFamily="34" charset="0"/>
                <a:cs typeface="Arial" panose="020B0604020202020204" pitchFamily="34" charset="0"/>
              </a:rPr>
            </a:br>
            <a:br>
              <a:rPr lang="es-MX" sz="1800" b="1" dirty="0">
                <a:effectLst/>
                <a:latin typeface="Arial Narrow" panose="020B0606020202030204" pitchFamily="34" charset="0"/>
                <a:ea typeface="Calibri" panose="020F0502020204030204" pitchFamily="34" charset="0"/>
                <a:cs typeface="Arial" panose="020B0604020202020204" pitchFamily="34" charset="0"/>
              </a:rPr>
            </a:br>
            <a:r>
              <a:rPr lang="es-MX" sz="2700" b="1" dirty="0">
                <a:effectLst/>
                <a:latin typeface="Arial Narrow" panose="020B0606020202030204" pitchFamily="34" charset="0"/>
                <a:ea typeface="Calibri" panose="020F0502020204030204" pitchFamily="34" charset="0"/>
                <a:cs typeface="Arial" panose="020B0604020202020204" pitchFamily="34" charset="0"/>
              </a:rPr>
              <a:t>SISTEMA OBLIGATORIO DE GARANTIA DE CALIDAD EN SALUD (SOGCS)</a:t>
            </a:r>
            <a:br>
              <a:rPr lang="es-CO" sz="2700" dirty="0">
                <a:effectLst/>
                <a:latin typeface="Calibri" panose="020F0502020204030204" pitchFamily="34" charset="0"/>
                <a:ea typeface="Calibri" panose="020F0502020204030204" pitchFamily="34" charset="0"/>
                <a:cs typeface="Times New Roman" panose="02020603050405020304" pitchFamily="18" charset="0"/>
              </a:rPr>
            </a:br>
            <a:endParaRPr lang="es-CO" sz="2700" dirty="0"/>
          </a:p>
        </p:txBody>
      </p:sp>
      <p:sp>
        <p:nvSpPr>
          <p:cNvPr id="3" name="Marcador de contenido 2">
            <a:extLst>
              <a:ext uri="{FF2B5EF4-FFF2-40B4-BE49-F238E27FC236}">
                <a16:creationId xmlns:a16="http://schemas.microsoft.com/office/drawing/2014/main" id="{5363CBB0-00C6-86A6-6A0A-AC63FD823E8D}"/>
              </a:ext>
            </a:extLst>
          </p:cNvPr>
          <p:cNvSpPr>
            <a:spLocks noGrp="1"/>
          </p:cNvSpPr>
          <p:nvPr>
            <p:ph idx="1"/>
          </p:nvPr>
        </p:nvSpPr>
        <p:spPr>
          <a:xfrm>
            <a:off x="838200" y="1247775"/>
            <a:ext cx="10515600" cy="4929188"/>
          </a:xfrm>
        </p:spPr>
        <p:txBody>
          <a:bodyPr>
            <a:normAutofit fontScale="92500"/>
          </a:bodyPr>
          <a:lstStyle/>
          <a:p>
            <a:pPr marL="342900" lvl="0" indent="-342900" algn="just">
              <a:lnSpc>
                <a:spcPct val="107000"/>
              </a:lnSpc>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Se realizo la adopción, adaptación, elaboración e implementación de la documentación como manuales, protocolos, formatos para el cumplimiento de los requisitos exigidos por las entidades de control nacionales, departamentales y EAPB, quienes en el momento de realizar las auditorías externas a la institución verifican y realizan mediciones para la garantía de la prestación de los servicios con calidad y seguridad del paciente,  a los usuarios que asisten a los diferentes servicios bien sea extramurales o dentro de la institución.  Lo anterior concertado con la Gerente y Apoyado por el personal de cada una de las diferentes áreas asistenciales, facilitando la revisión de la información existente en la institución y la información documentada digital a su alcance. </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Se documento e implemento todo lo concerniente al estándar de medicamentos, dispositivos e insumos médicos, para garantizar las condiciones mínimas de conservación, almacenamiento y dispensación de estos en el momento que lo requieran los usuarios. </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Se documento e implemento el proceso de Urgencias, ambulancia, consulta externa de medicina, enfermería y odontología.</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Se documento e implemento el proceso de Laboratorio Clínico y Toma de Muestras de Laboratorio.</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Se realizo documentación del Programa de seguridad del paciente con vigencia 2022, del cual los componentes allí descritos se implementaron y articularon con los diferentes procedimientos realizados en los servicios prestados. </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Se genero un plan de capacitación articulado a los sistemas implementados por la institución (SGC - SGSST).</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700" dirty="0">
                <a:effectLst/>
                <a:latin typeface="Arial Narrow" panose="020B0606020202030204" pitchFamily="34" charset="0"/>
                <a:ea typeface="Calibri" panose="020F0502020204030204" pitchFamily="34" charset="0"/>
                <a:cs typeface="Arial" panose="020B0604020202020204" pitchFamily="34" charset="0"/>
              </a:rPr>
              <a:t>Creación, desarrollo y seguimiento de comité de Gerencia y Calidad y Comité de Bajas.</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21BE8666-31AE-488A-B878-86D3C8162024}"/>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609859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F6D03AF-DA40-4987-96B5-D0FC94F5C76F}"/>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3DF656E8-259F-4F11-A7A5-FDDEBC33AEA2}"/>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66802BD7-1C38-E20C-EA57-B9C7EFBCF756}"/>
              </a:ext>
            </a:extLst>
          </p:cNvPr>
          <p:cNvSpPr>
            <a:spLocks noGrp="1"/>
          </p:cNvSpPr>
          <p:nvPr>
            <p:ph type="title"/>
          </p:nvPr>
        </p:nvSpPr>
        <p:spPr>
          <a:xfrm>
            <a:off x="838200" y="500062"/>
            <a:ext cx="10515600" cy="1325563"/>
          </a:xfrm>
        </p:spPr>
        <p:txBody>
          <a:bodyPr/>
          <a:lstStyle/>
          <a:p>
            <a:pPr algn="ctr"/>
            <a:r>
              <a:rPr lang="es-MX" sz="2400" b="1" dirty="0">
                <a:effectLst/>
                <a:latin typeface="Arial Narrow" panose="020B0606020202030204" pitchFamily="34" charset="0"/>
                <a:ea typeface="Calibri" panose="020F0502020204030204" pitchFamily="34" charset="0"/>
                <a:cs typeface="Arial" panose="020B0604020202020204" pitchFamily="34" charset="0"/>
              </a:rPr>
              <a:t>PLAN DE AUDITORIA PARA EL MEJORAMIENTO DE LA CALIDAD</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793BD4BF-4D7C-AE67-613F-EAF713FB9B07}"/>
              </a:ext>
            </a:extLst>
          </p:cNvPr>
          <p:cNvSpPr>
            <a:spLocks noGrp="1"/>
          </p:cNvSpPr>
          <p:nvPr>
            <p:ph idx="1"/>
          </p:nvPr>
        </p:nvSpPr>
        <p:spPr/>
        <p:txBody>
          <a:bodyPr>
            <a:normAutofit fontScale="92500" lnSpcReduction="20000"/>
          </a:bodyPr>
          <a:lstStyle/>
          <a:p>
            <a:pPr marL="342900" lvl="0" indent="-342900" algn="just">
              <a:lnSpc>
                <a:spcPct val="107000"/>
              </a:lnSpc>
              <a:buFont typeface="Symbol" panose="05050102010706020507" pitchFamily="18" charset="2"/>
              <a:buChar char=""/>
            </a:pPr>
            <a:r>
              <a:rPr lang="es-MX" sz="2800" dirty="0">
                <a:effectLst/>
                <a:latin typeface="Arial Narrow" panose="020B0606020202030204" pitchFamily="34" charset="0"/>
                <a:ea typeface="Calibri" panose="020F0502020204030204" pitchFamily="34" charset="0"/>
                <a:cs typeface="Arial" panose="020B0604020202020204" pitchFamily="34" charset="0"/>
              </a:rPr>
              <a:t>Documentación de un programa que integra los lineamientos basados en la ruta crítica sugerida para PAMEC con enfoque a ACREDITACIÓN, con una proyección de plan de trabajo para la vigencia 2022.  Se desarrollo cada uno de los pasos descritos en la ruta, de acuerdo a las acciones priorizadas según al enfoque definido; se evaluó mediante auditorías internas el alcance de las oportunidades de mejora establecidas teniendo en cuenta que dichas acciones deben proporcionar información para comparar, analizar los resultados y tomar decisiones y deben definirse con estándares superiores a los requisitos definidos por Habilitación.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2800" dirty="0">
                <a:effectLst/>
                <a:latin typeface="Arial Narrow" panose="020B0606020202030204" pitchFamily="34" charset="0"/>
                <a:ea typeface="Calibri" panose="020F0502020204030204" pitchFamily="34" charset="0"/>
                <a:cs typeface="Arial" panose="020B0604020202020204" pitchFamily="34" charset="0"/>
              </a:rPr>
              <a:t>En la auditoría interna final y acorde a la evaluación realizada de los indicadores propuestos, el cumplimiento del PAMEC fue de un 92%</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2614C84C-0EEC-4A05-A0CB-5EC7AB293EA7}"/>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853765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BBABD0B-1BF3-4EFD-9BA7-0DB37A817BD1}"/>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FC75CCB4-32A3-49A2-8115-7E9EDB7FF45A}"/>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0C105A2B-BB15-7721-B4CC-DC31B0E66BC5}"/>
              </a:ext>
            </a:extLst>
          </p:cNvPr>
          <p:cNvSpPr>
            <a:spLocks noGrp="1"/>
          </p:cNvSpPr>
          <p:nvPr>
            <p:ph type="title"/>
          </p:nvPr>
        </p:nvSpPr>
        <p:spPr>
          <a:xfrm>
            <a:off x="838200" y="914283"/>
            <a:ext cx="10515600" cy="1325563"/>
          </a:xfrm>
        </p:spPr>
        <p:txBody>
          <a:bodyPr>
            <a:normAutofit/>
          </a:bodyPr>
          <a:lstStyle/>
          <a:p>
            <a:pPr algn="ctr"/>
            <a:r>
              <a:rPr lang="es-ES_tradnl" sz="2400" b="1" dirty="0">
                <a:solidFill>
                  <a:srgbClr val="040C28"/>
                </a:solidFill>
                <a:effectLst/>
                <a:latin typeface="Arial Narrow" panose="020B0606020202030204" pitchFamily="34" charset="0"/>
                <a:ea typeface="Times New Roman" panose="02020603050405020304" pitchFamily="18" charset="0"/>
                <a:cs typeface="Arial" panose="020B0604020202020204" pitchFamily="34" charset="0"/>
              </a:rPr>
              <a:t>SISTEMA DE INFORMACIÓN Y ATENCIÓN AL USUARIO</a:t>
            </a:r>
            <a:r>
              <a:rPr lang="es-ES_tradnl" sz="2400" b="1" dirty="0">
                <a:solidFill>
                  <a:srgbClr val="202124"/>
                </a:solidFill>
                <a:effectLst/>
                <a:latin typeface="Arial Narrow" panose="020B0606020202030204" pitchFamily="34" charset="0"/>
                <a:ea typeface="Times New Roman" panose="02020603050405020304" pitchFamily="18" charset="0"/>
                <a:cs typeface="Arial" panose="020B0604020202020204" pitchFamily="34" charset="0"/>
              </a:rPr>
              <a:t> (SIAU)</a:t>
            </a:r>
            <a:br>
              <a:rPr lang="es-CO" sz="2400" dirty="0">
                <a:effectLst/>
                <a:latin typeface="Arial Narrow" panose="020B0606020202030204" pitchFamily="34" charset="0"/>
                <a:ea typeface="Calibri" panose="020F0502020204030204" pitchFamily="34" charset="0"/>
                <a:cs typeface="Times New Roman" panose="02020603050405020304" pitchFamily="18" charset="0"/>
              </a:rPr>
            </a:br>
            <a:endParaRPr lang="es-CO"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8BB38414-BECD-3872-8701-9D640D8B9599}"/>
              </a:ext>
            </a:extLst>
          </p:cNvPr>
          <p:cNvSpPr>
            <a:spLocks noGrp="1"/>
          </p:cNvSpPr>
          <p:nvPr>
            <p:ph idx="1"/>
          </p:nvPr>
        </p:nvSpPr>
        <p:spPr>
          <a:xfrm>
            <a:off x="838200" y="2239846"/>
            <a:ext cx="10515600" cy="4351338"/>
          </a:xfrm>
        </p:spPr>
        <p:txBody>
          <a:bodyPr>
            <a:normAutofit fontScale="77500" lnSpcReduction="20000"/>
          </a:bodyPr>
          <a:lstStyle/>
          <a:p>
            <a:pPr marL="0" marR="74295" indent="0" algn="just">
              <a:lnSpc>
                <a:spcPct val="150000"/>
              </a:lnSpc>
              <a:spcAft>
                <a:spcPts val="0"/>
              </a:spcAft>
              <a:buNone/>
            </a:pPr>
            <a:r>
              <a:rPr lang="es-ES" sz="2500" dirty="0">
                <a:effectLst/>
                <a:latin typeface="Arial Narrow" panose="020B0606020202030204" pitchFamily="34" charset="0"/>
                <a:ea typeface="Times New Roman" panose="02020603050405020304" pitchFamily="18" charset="0"/>
              </a:rPr>
              <a:t>La ESE Hospital Municipal de El Dorado a partir de la creación del comité de</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Ética Hospitalaria y Atención al Usuario mediante la Resolución 045 de agosto de 2021,</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implementó el Sistema de Información y Atención al Usuario (SIAU) como una iniciativa</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general para fortalecer la calidad de los servicios mediante la gestión de la información que</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se</a:t>
            </a:r>
            <a:r>
              <a:rPr lang="es-ES" sz="2500" spc="-1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proporciona</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a</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los usuarios y</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la</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gestión de</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los requerimientos</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presentados. </a:t>
            </a:r>
            <a:endParaRPr lang="es-CO" sz="2500" dirty="0">
              <a:effectLst/>
              <a:latin typeface="Arial Narrow" panose="020B0606020202030204" pitchFamily="34" charset="0"/>
              <a:ea typeface="Times New Roman" panose="02020603050405020304" pitchFamily="18" charset="0"/>
            </a:endParaRPr>
          </a:p>
          <a:p>
            <a:pPr marL="0" marR="73660" indent="0" algn="just">
              <a:lnSpc>
                <a:spcPct val="150000"/>
              </a:lnSpc>
              <a:spcAft>
                <a:spcPts val="0"/>
              </a:spcAft>
              <a:buNone/>
            </a:pPr>
            <a:r>
              <a:rPr lang="es-ES" sz="2500" dirty="0">
                <a:effectLst/>
                <a:latin typeface="Arial Narrow" panose="020B0606020202030204" pitchFamily="34" charset="0"/>
                <a:ea typeface="Times New Roman" panose="02020603050405020304" pitchFamily="18" charset="0"/>
              </a:rPr>
              <a:t>Se</a:t>
            </a:r>
            <a:r>
              <a:rPr lang="es-ES" sz="2500" spc="-2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ha</a:t>
            </a:r>
            <a:r>
              <a:rPr lang="es-ES" sz="2500" spc="-3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procedido</a:t>
            </a:r>
            <a:r>
              <a:rPr lang="es-ES" sz="2500" spc="-2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de</a:t>
            </a:r>
            <a:r>
              <a:rPr lang="es-ES" sz="2500" spc="-1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manera</a:t>
            </a:r>
            <a:r>
              <a:rPr lang="es-ES" sz="2500" spc="-3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oportuna </a:t>
            </a:r>
            <a:r>
              <a:rPr lang="es-ES" sz="2500" spc="-28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y transparente  a la trazabilidad de Peticiones, Quejas, Reclamos, Sugerencias y Felicitaciones </a:t>
            </a:r>
            <a:r>
              <a:rPr lang="es-ES" sz="2500" spc="-28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presentados</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por</a:t>
            </a:r>
            <a:r>
              <a:rPr lang="es-ES" sz="2500" spc="-6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los</a:t>
            </a:r>
            <a:r>
              <a:rPr lang="es-ES" sz="2500" spc="-5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usuarios</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de</a:t>
            </a:r>
            <a:r>
              <a:rPr lang="es-ES" sz="2500" spc="-6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la</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ESE</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Hospital</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Municipal</a:t>
            </a:r>
            <a:r>
              <a:rPr lang="es-ES" sz="2500" spc="-5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de</a:t>
            </a:r>
            <a:r>
              <a:rPr lang="es-ES" sz="2500" spc="-6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El</a:t>
            </a:r>
            <a:r>
              <a:rPr lang="es-ES" sz="2500" spc="-5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Dorado</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en</a:t>
            </a:r>
            <a:r>
              <a:rPr lang="es-ES" sz="2500" spc="-3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la</a:t>
            </a:r>
            <a:r>
              <a:rPr lang="es-ES" sz="2500" spc="-5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vigencia</a:t>
            </a:r>
            <a:r>
              <a:rPr lang="es-ES" sz="2500" spc="-6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2022;</a:t>
            </a:r>
            <a:r>
              <a:rPr lang="es-ES" sz="2500" spc="-290"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este ha sido una herramienta que ha permitido la participación de los usuarios y a su vez</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conocer de manera directa las inquietudes y sugerencias que al ser analizados muestran las</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posibles fallas y oportunidades de mejora que se presentan durante la prestación de los</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servicios</a:t>
            </a:r>
            <a:r>
              <a:rPr lang="es-ES" sz="2500" spc="-5" dirty="0">
                <a:effectLst/>
                <a:latin typeface="Arial Narrow" panose="020B0606020202030204" pitchFamily="34" charset="0"/>
                <a:ea typeface="Times New Roman" panose="02020603050405020304" pitchFamily="18" charset="0"/>
              </a:rPr>
              <a:t> </a:t>
            </a:r>
            <a:r>
              <a:rPr lang="es-ES" sz="2500" dirty="0">
                <a:effectLst/>
                <a:latin typeface="Arial Narrow" panose="020B0606020202030204" pitchFamily="34" charset="0"/>
                <a:ea typeface="Times New Roman" panose="02020603050405020304" pitchFamily="18" charset="0"/>
              </a:rPr>
              <a:t>ofertados.</a:t>
            </a:r>
            <a:endParaRPr lang="es-CO" sz="2500" dirty="0">
              <a:effectLst/>
              <a:latin typeface="Arial Narrow" panose="020B0606020202030204" pitchFamily="34" charset="0"/>
              <a:ea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BA7D9449-2348-45C0-868D-9D1740EC56F7}"/>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594180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D4AA86C-DEA6-4E07-ACBC-D2B49297658A}"/>
              </a:ext>
            </a:extLst>
          </p:cNvPr>
          <p:cNvPicPr>
            <a:picLocks noChangeAspect="1"/>
          </p:cNvPicPr>
          <p:nvPr/>
        </p:nvPicPr>
        <p:blipFill rotWithShape="1">
          <a:blip r:embed="rId2"/>
          <a:srcRect l="24709" r="28336"/>
          <a:stretch/>
        </p:blipFill>
        <p:spPr>
          <a:xfrm>
            <a:off x="10775731" y="5427936"/>
            <a:ext cx="1156138" cy="1430064"/>
          </a:xfrm>
          <a:prstGeom prst="rect">
            <a:avLst/>
          </a:prstGeom>
        </p:spPr>
      </p:pic>
      <p:pic>
        <p:nvPicPr>
          <p:cNvPr id="6" name="Imagen 5">
            <a:extLst>
              <a:ext uri="{FF2B5EF4-FFF2-40B4-BE49-F238E27FC236}">
                <a16:creationId xmlns:a16="http://schemas.microsoft.com/office/drawing/2014/main" id="{4CF4E1D1-1603-4AAE-879D-70C594040BAD}"/>
              </a:ext>
            </a:extLst>
          </p:cNvPr>
          <p:cNvPicPr>
            <a:picLocks noChangeAspect="1"/>
          </p:cNvPicPr>
          <p:nvPr/>
        </p:nvPicPr>
        <p:blipFill>
          <a:blip r:embed="rId3"/>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A8564B4D-596B-4AF9-8F3B-0E07B0E4210D}"/>
              </a:ext>
            </a:extLst>
          </p:cNvPr>
          <p:cNvPicPr>
            <a:picLocks noChangeAspect="1"/>
          </p:cNvPicPr>
          <p:nvPr/>
        </p:nvPicPr>
        <p:blipFill>
          <a:blip r:embed="rId4"/>
          <a:stretch>
            <a:fillRect/>
          </a:stretch>
        </p:blipFill>
        <p:spPr>
          <a:xfrm rot="5400000">
            <a:off x="8952164" y="65711"/>
            <a:ext cx="3154131" cy="3022709"/>
          </a:xfrm>
          <a:prstGeom prst="rect">
            <a:avLst/>
          </a:prstGeom>
        </p:spPr>
      </p:pic>
      <p:sp>
        <p:nvSpPr>
          <p:cNvPr id="3" name="Marcador de contenido 2">
            <a:extLst>
              <a:ext uri="{FF2B5EF4-FFF2-40B4-BE49-F238E27FC236}">
                <a16:creationId xmlns:a16="http://schemas.microsoft.com/office/drawing/2014/main" id="{ED135751-6CB6-40E5-7D70-6BE7679926A6}"/>
              </a:ext>
            </a:extLst>
          </p:cNvPr>
          <p:cNvSpPr>
            <a:spLocks noGrp="1"/>
          </p:cNvSpPr>
          <p:nvPr>
            <p:ph idx="1"/>
          </p:nvPr>
        </p:nvSpPr>
        <p:spPr>
          <a:xfrm>
            <a:off x="742950" y="1817370"/>
            <a:ext cx="10610850" cy="4691063"/>
          </a:xfrm>
        </p:spPr>
        <p:txBody>
          <a:bodyPr>
            <a:normAutofit fontScale="70000" lnSpcReduction="20000"/>
          </a:bodyPr>
          <a:lstStyle/>
          <a:p>
            <a:pPr indent="0">
              <a:lnSpc>
                <a:spcPct val="107000"/>
              </a:lnSpc>
              <a:buNone/>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MX" dirty="0">
                <a:latin typeface="Arial Narrow" panose="020B0606020202030204" pitchFamily="34" charset="0"/>
                <a:ea typeface="Calibri" panose="020F0502020204030204" pitchFamily="34" charset="0"/>
                <a:cs typeface="Arial" panose="020B0604020202020204" pitchFamily="34" charset="0"/>
              </a:rPr>
              <a:t>Mediante la implementación se ha </a:t>
            </a:r>
            <a:r>
              <a:rPr lang="es-MX" sz="2800" dirty="0">
                <a:effectLst/>
                <a:latin typeface="Arial Narrow" panose="020B0606020202030204" pitchFamily="34" charset="0"/>
                <a:ea typeface="Calibri" panose="020F0502020204030204" pitchFamily="34" charset="0"/>
                <a:cs typeface="Arial" panose="020B0604020202020204" pitchFamily="34" charset="0"/>
              </a:rPr>
              <a:t>garantizado que la población tenga la oportunidad de expresar sus peticiones quejas, reclamos o felicitaciones, presentadas durante la prestación de los servicios de salud por parte de la institución.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MX" sz="2800" dirty="0">
                <a:effectLst/>
                <a:latin typeface="Arial Narrow" panose="020B0606020202030204" pitchFamily="34" charset="0"/>
                <a:ea typeface="Calibri" panose="020F0502020204030204" pitchFamily="34" charset="0"/>
                <a:cs typeface="Arial" panose="020B0604020202020204" pitchFamily="34" charset="0"/>
              </a:rPr>
              <a:t>Mediante la aplicación de encuestas de satisfacción y se ha podido calificar la calidad de la atención recibida por el personal de salud en los diferentes servicios.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MX" sz="2800" dirty="0">
                <a:effectLst/>
                <a:latin typeface="Arial Narrow" panose="020B0606020202030204" pitchFamily="34" charset="0"/>
                <a:ea typeface="Calibri" panose="020F0502020204030204" pitchFamily="34" charset="0"/>
                <a:cs typeface="Arial" panose="020B0604020202020204" pitchFamily="34" charset="0"/>
              </a:rPr>
              <a:t>Por medio de la </a:t>
            </a:r>
            <a:r>
              <a:rPr lang="es-MX" dirty="0">
                <a:latin typeface="Arial Narrow" panose="020B0606020202030204" pitchFamily="34" charset="0"/>
                <a:ea typeface="Calibri" panose="020F0502020204030204" pitchFamily="34" charset="0"/>
                <a:cs typeface="Arial" panose="020B0604020202020204" pitchFamily="34" charset="0"/>
              </a:rPr>
              <a:t>pedagogía en derechos y deberes, clasificación de </a:t>
            </a:r>
            <a:r>
              <a:rPr lang="es-MX" dirty="0" err="1">
                <a:latin typeface="Arial Narrow" panose="020B0606020202030204" pitchFamily="34" charset="0"/>
                <a:ea typeface="Calibri" panose="020F0502020204030204" pitchFamily="34" charset="0"/>
                <a:cs typeface="Arial" panose="020B0604020202020204" pitchFamily="34" charset="0"/>
              </a:rPr>
              <a:t>triage</a:t>
            </a:r>
            <a:r>
              <a:rPr lang="es-MX" dirty="0">
                <a:latin typeface="Arial Narrow" panose="020B0606020202030204" pitchFamily="34" charset="0"/>
                <a:ea typeface="Calibri" panose="020F0502020204030204" pitchFamily="34" charset="0"/>
                <a:cs typeface="Arial" panose="020B0604020202020204" pitchFamily="34" charset="0"/>
              </a:rPr>
              <a:t> plasmados en</a:t>
            </a:r>
            <a:r>
              <a:rPr lang="es-MX" sz="2800" dirty="0">
                <a:effectLst/>
                <a:latin typeface="Arial Narrow" panose="020B0606020202030204" pitchFamily="34" charset="0"/>
                <a:ea typeface="Calibri" panose="020F0502020204030204" pitchFamily="34" charset="0"/>
                <a:cs typeface="Arial" panose="020B0604020202020204" pitchFamily="34" charset="0"/>
              </a:rPr>
              <a:t> folletos entregados a los usuarios, se educa al paciente y se pone en conocimiento de toda la población del municipio. </a:t>
            </a:r>
            <a:r>
              <a:rPr lang="es-ES_tradnl" sz="2800" dirty="0">
                <a:solidFill>
                  <a:srgbClr val="202124"/>
                </a:solidFill>
                <a:effectLst/>
                <a:latin typeface="Arial Narrow" panose="020B0606020202030204" pitchFamily="34" charset="0"/>
                <a:ea typeface="Times New Roman" panose="02020603050405020304" pitchFamily="18" charset="0"/>
                <a:cs typeface="Arial" panose="020B0604020202020204" pitchFamily="34" charset="0"/>
              </a:rPr>
              <a:t>Lo anterior con el objetivo de planear, formular, desarrollar y verificar estrategias para la prestación del servicio de atención al usuario y la participación de la comunidad logrando el mejoramiento continuo institucional.</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marL="221615" indent="0" algn="just">
              <a:lnSpc>
                <a:spcPct val="107000"/>
              </a:lnSpc>
              <a:spcAft>
                <a:spcPts val="800"/>
              </a:spcAft>
              <a:buNone/>
            </a:pPr>
            <a:r>
              <a:rPr lang="es-ES_tradnl" sz="2800" dirty="0">
                <a:solidFill>
                  <a:srgbClr val="202124"/>
                </a:solidFill>
                <a:effectLst/>
                <a:latin typeface="Arial Narrow" panose="020B0606020202030204" pitchFamily="34" charset="0"/>
                <a:ea typeface="Times New Roman" panose="02020603050405020304" pitchFamily="18" charset="0"/>
                <a:cs typeface="Arial" panose="020B0604020202020204" pitchFamily="34" charset="0"/>
              </a:rPr>
              <a:t>El SIAU se materializa en la Oficina de Atención al Usuario, lugar donde se desarrollan estrategias orientadas hacia la humanización de la atención en salud, del ejercicio de los deberes y los derechos del usuario en el contexto del respeto por la persona.</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9" name="Título 1">
            <a:extLst>
              <a:ext uri="{FF2B5EF4-FFF2-40B4-BE49-F238E27FC236}">
                <a16:creationId xmlns:a16="http://schemas.microsoft.com/office/drawing/2014/main" id="{99B4A57A-58C4-4375-A97C-7ECCC56FED88}"/>
              </a:ext>
            </a:extLst>
          </p:cNvPr>
          <p:cNvSpPr txBox="1">
            <a:spLocks/>
          </p:cNvSpPr>
          <p:nvPr/>
        </p:nvSpPr>
        <p:spPr>
          <a:xfrm>
            <a:off x="838200" y="9142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dirty="0">
                <a:solidFill>
                  <a:srgbClr val="040C28"/>
                </a:solidFill>
                <a:latin typeface="Arial Narrow" panose="020B0606020202030204" pitchFamily="34" charset="0"/>
                <a:ea typeface="Times New Roman" panose="02020603050405020304" pitchFamily="18" charset="0"/>
                <a:cs typeface="Arial" panose="020B0604020202020204" pitchFamily="34" charset="0"/>
              </a:rPr>
              <a:t>IMPLEMENTACION DEL SISTEMA DE INFORMACIÓN Y ATENCIÓN AL USUARIO</a:t>
            </a:r>
            <a:r>
              <a:rPr lang="es-ES_tradnl" sz="2400" b="1" dirty="0">
                <a:solidFill>
                  <a:srgbClr val="202124"/>
                </a:solidFill>
                <a:latin typeface="Arial Narrow" panose="020B0606020202030204" pitchFamily="34" charset="0"/>
                <a:ea typeface="Times New Roman" panose="02020603050405020304" pitchFamily="18" charset="0"/>
                <a:cs typeface="Arial" panose="020B0604020202020204" pitchFamily="34" charset="0"/>
              </a:rPr>
              <a:t> (SIAU)</a:t>
            </a:r>
            <a:br>
              <a:rPr lang="es-CO" sz="2400" dirty="0">
                <a:latin typeface="Arial Narrow" panose="020B0606020202030204" pitchFamily="34" charset="0"/>
                <a:ea typeface="Calibri" panose="020F0502020204030204" pitchFamily="34" charset="0"/>
                <a:cs typeface="Times New Roman" panose="02020603050405020304" pitchFamily="18" charset="0"/>
              </a:rPr>
            </a:br>
            <a:endParaRPr lang="es-CO" sz="2400" dirty="0">
              <a:latin typeface="Arial Narrow" panose="020B0606020202030204" pitchFamily="34" charset="0"/>
            </a:endParaRPr>
          </a:p>
        </p:txBody>
      </p:sp>
    </p:spTree>
    <p:extLst>
      <p:ext uri="{BB962C8B-B14F-4D97-AF65-F5344CB8AC3E}">
        <p14:creationId xmlns:p14="http://schemas.microsoft.com/office/powerpoint/2010/main" val="200152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9DDAD78-2946-49FC-AEFD-C042C2977574}"/>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9359C461-A980-4338-B365-49DD54DB5438}"/>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FA13DEBB-43B7-AD31-D0C5-C9771AA78BB2}"/>
              </a:ext>
            </a:extLst>
          </p:cNvPr>
          <p:cNvSpPr>
            <a:spLocks noGrp="1"/>
          </p:cNvSpPr>
          <p:nvPr>
            <p:ph type="title"/>
          </p:nvPr>
        </p:nvSpPr>
        <p:spPr/>
        <p:txBody>
          <a:bodyPr>
            <a:normAutofit/>
          </a:bodyPr>
          <a:lstStyle/>
          <a:p>
            <a:pPr marL="227330" algn="ctr">
              <a:spcBef>
                <a:spcPts val="450"/>
              </a:spcBef>
              <a:spcAft>
                <a:spcPts val="0"/>
              </a:spcAft>
            </a:pPr>
            <a:r>
              <a:rPr lang="es-ES" sz="2400" b="1" dirty="0">
                <a:effectLst/>
                <a:latin typeface="Arial Narrow" panose="020B0606020202030204" pitchFamily="34" charset="0"/>
                <a:ea typeface="Times New Roman" panose="02020603050405020304" pitchFamily="18" charset="0"/>
              </a:rPr>
              <a:t>REPORTES</a:t>
            </a:r>
            <a:r>
              <a:rPr lang="es-ES" sz="2400" b="1" spc="-10" dirty="0">
                <a:effectLst/>
                <a:latin typeface="Arial Narrow" panose="020B0606020202030204" pitchFamily="34" charset="0"/>
                <a:ea typeface="Times New Roman" panose="02020603050405020304" pitchFamily="18" charset="0"/>
              </a:rPr>
              <a:t> </a:t>
            </a:r>
            <a:r>
              <a:rPr lang="es-ES" sz="2400" b="1" dirty="0">
                <a:effectLst/>
                <a:latin typeface="Arial Narrow" panose="020B0606020202030204" pitchFamily="34" charset="0"/>
                <a:ea typeface="Times New Roman" panose="02020603050405020304" pitchFamily="18" charset="0"/>
              </a:rPr>
              <a:t>DE</a:t>
            </a:r>
            <a:r>
              <a:rPr lang="es-ES" sz="2400" b="1" spc="-10" dirty="0">
                <a:effectLst/>
                <a:latin typeface="Arial Narrow" panose="020B0606020202030204" pitchFamily="34" charset="0"/>
                <a:ea typeface="Times New Roman" panose="02020603050405020304" pitchFamily="18" charset="0"/>
              </a:rPr>
              <a:t> </a:t>
            </a:r>
            <a:r>
              <a:rPr lang="es-ES" sz="2400" b="1" dirty="0">
                <a:effectLst/>
                <a:latin typeface="Arial Narrow" panose="020B0606020202030204" pitchFamily="34" charset="0"/>
                <a:ea typeface="Times New Roman" panose="02020603050405020304" pitchFamily="18" charset="0"/>
              </a:rPr>
              <a:t>PQRSF</a:t>
            </a:r>
            <a:r>
              <a:rPr lang="es-ES" sz="2400" b="1" spc="-15" dirty="0">
                <a:effectLst/>
                <a:latin typeface="Arial Narrow" panose="020B0606020202030204" pitchFamily="34" charset="0"/>
                <a:ea typeface="Times New Roman" panose="02020603050405020304" pitchFamily="18" charset="0"/>
              </a:rPr>
              <a:t> </a:t>
            </a:r>
            <a:r>
              <a:rPr lang="es-ES" sz="2400" b="1" dirty="0">
                <a:effectLst/>
                <a:latin typeface="Arial Narrow" panose="020B0606020202030204" pitchFamily="34" charset="0"/>
                <a:ea typeface="Times New Roman" panose="02020603050405020304" pitchFamily="18" charset="0"/>
              </a:rPr>
              <a:t>RECIBIDOS DURANTE LA VIGENCIA </a:t>
            </a:r>
            <a:r>
              <a:rPr lang="es-ES" sz="2400" b="1" spc="-10" dirty="0">
                <a:effectLst/>
                <a:latin typeface="Arial Narrow" panose="020B0606020202030204" pitchFamily="34" charset="0"/>
                <a:ea typeface="Times New Roman" panose="02020603050405020304" pitchFamily="18" charset="0"/>
              </a:rPr>
              <a:t> </a:t>
            </a:r>
            <a:r>
              <a:rPr lang="es-ES" sz="2400" b="1" dirty="0">
                <a:effectLst/>
                <a:latin typeface="Arial Narrow" panose="020B0606020202030204" pitchFamily="34" charset="0"/>
                <a:ea typeface="Times New Roman" panose="02020603050405020304" pitchFamily="18" charset="0"/>
              </a:rPr>
              <a:t>2022</a:t>
            </a:r>
            <a:br>
              <a:rPr lang="es-CO" sz="4400" b="1" dirty="0">
                <a:effectLst/>
                <a:highlight>
                  <a:srgbClr val="00FF00"/>
                </a:highlight>
                <a:latin typeface="Times New Roman" panose="02020603050405020304" pitchFamily="18" charset="0"/>
                <a:ea typeface="Times New Roman" panose="02020603050405020304" pitchFamily="18" charset="0"/>
              </a:rPr>
            </a:br>
            <a:endParaRPr lang="es-CO" dirty="0">
              <a:highlight>
                <a:srgbClr val="00FF00"/>
              </a:highlight>
            </a:endParaRPr>
          </a:p>
        </p:txBody>
      </p:sp>
      <p:sp>
        <p:nvSpPr>
          <p:cNvPr id="6" name="Marcador de contenido 5">
            <a:extLst>
              <a:ext uri="{FF2B5EF4-FFF2-40B4-BE49-F238E27FC236}">
                <a16:creationId xmlns:a16="http://schemas.microsoft.com/office/drawing/2014/main" id="{04378AEE-9F62-E794-0644-9344413999F7}"/>
              </a:ext>
            </a:extLst>
          </p:cNvPr>
          <p:cNvSpPr>
            <a:spLocks noGrp="1"/>
          </p:cNvSpPr>
          <p:nvPr>
            <p:ph idx="1"/>
          </p:nvPr>
        </p:nvSpPr>
        <p:spPr>
          <a:xfrm>
            <a:off x="838200" y="1047750"/>
            <a:ext cx="10515600" cy="5129213"/>
          </a:xfrm>
        </p:spPr>
        <p:txBody>
          <a:bodyPr/>
          <a:lstStyle/>
          <a:p>
            <a:pPr marL="0" indent="0">
              <a:buNone/>
            </a:pPr>
            <a:r>
              <a:rPr lang="es-CO" sz="1800" dirty="0">
                <a:effectLst/>
                <a:latin typeface="Arial Narrow" panose="020B0606020202030204" pitchFamily="34" charset="0"/>
                <a:ea typeface="Calibri" panose="020F0502020204030204" pitchFamily="34" charset="0"/>
                <a:cs typeface="Times New Roman" panose="02020603050405020304" pitchFamily="18" charset="0"/>
              </a:rPr>
              <a:t>Durante la vigencia 2022 se recibieron en el área de Atención al Usuario un total de 19 PQRSF como se relacionan a continuación:</a:t>
            </a:r>
          </a:p>
          <a:p>
            <a:pPr marL="0" indent="0">
              <a:buNone/>
            </a:pPr>
            <a:endParaRPr lang="es-CO" dirty="0"/>
          </a:p>
        </p:txBody>
      </p:sp>
      <p:pic>
        <p:nvPicPr>
          <p:cNvPr id="3" name="Imagen 2">
            <a:extLst>
              <a:ext uri="{FF2B5EF4-FFF2-40B4-BE49-F238E27FC236}">
                <a16:creationId xmlns:a16="http://schemas.microsoft.com/office/drawing/2014/main" id="{E13D0218-711F-0299-68A1-077355B501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354" y="1690688"/>
            <a:ext cx="9557291" cy="4991099"/>
          </a:xfrm>
          <a:prstGeom prst="rect">
            <a:avLst/>
          </a:prstGeom>
          <a:noFill/>
          <a:ln>
            <a:noFill/>
          </a:ln>
        </p:spPr>
      </p:pic>
      <p:pic>
        <p:nvPicPr>
          <p:cNvPr id="5" name="Imagen 4">
            <a:extLst>
              <a:ext uri="{FF2B5EF4-FFF2-40B4-BE49-F238E27FC236}">
                <a16:creationId xmlns:a16="http://schemas.microsoft.com/office/drawing/2014/main" id="{FA621C13-C17E-466C-BD46-D9A7A3B5E21B}"/>
              </a:ext>
            </a:extLst>
          </p:cNvPr>
          <p:cNvPicPr>
            <a:picLocks noChangeAspect="1"/>
          </p:cNvPicPr>
          <p:nvPr/>
        </p:nvPicPr>
        <p:blipFill rotWithShape="1">
          <a:blip r:embed="rId5"/>
          <a:srcRect l="24709" r="28336"/>
          <a:stretch/>
        </p:blipFill>
        <p:spPr>
          <a:xfrm>
            <a:off x="11032966" y="5601521"/>
            <a:ext cx="930434" cy="1150883"/>
          </a:xfrm>
          <a:prstGeom prst="rect">
            <a:avLst/>
          </a:prstGeom>
        </p:spPr>
      </p:pic>
    </p:spTree>
    <p:extLst>
      <p:ext uri="{BB962C8B-B14F-4D97-AF65-F5344CB8AC3E}">
        <p14:creationId xmlns:p14="http://schemas.microsoft.com/office/powerpoint/2010/main" val="2763055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66EAF89-A44F-4DD9-B83D-CE65F0E8AEC9}"/>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8DFD7219-FEE3-4CF8-AEFC-9608EE65E3C0}"/>
              </a:ext>
            </a:extLst>
          </p:cNvPr>
          <p:cNvPicPr>
            <a:picLocks noChangeAspect="1"/>
          </p:cNvPicPr>
          <p:nvPr/>
        </p:nvPicPr>
        <p:blipFill>
          <a:blip r:embed="rId3"/>
          <a:stretch>
            <a:fillRect/>
          </a:stretch>
        </p:blipFill>
        <p:spPr>
          <a:xfrm rot="5400000">
            <a:off x="8952164" y="65711"/>
            <a:ext cx="3154131" cy="3022709"/>
          </a:xfrm>
          <a:prstGeom prst="rect">
            <a:avLst/>
          </a:prstGeom>
        </p:spPr>
      </p:pic>
      <p:graphicFrame>
        <p:nvGraphicFramePr>
          <p:cNvPr id="5" name="Gráfico 4">
            <a:extLst>
              <a:ext uri="{FF2B5EF4-FFF2-40B4-BE49-F238E27FC236}">
                <a16:creationId xmlns:a16="http://schemas.microsoft.com/office/drawing/2014/main" id="{3212768B-61A9-4DB7-9E71-53025916F8F9}"/>
              </a:ext>
            </a:extLst>
          </p:cNvPr>
          <p:cNvGraphicFramePr>
            <a:graphicFrameLocks/>
          </p:cNvGraphicFramePr>
          <p:nvPr>
            <p:extLst>
              <p:ext uri="{D42A27DB-BD31-4B8C-83A1-F6EECF244321}">
                <p14:modId xmlns:p14="http://schemas.microsoft.com/office/powerpoint/2010/main" val="1361864396"/>
              </p:ext>
            </p:extLst>
          </p:nvPr>
        </p:nvGraphicFramePr>
        <p:xfrm>
          <a:off x="344607" y="336423"/>
          <a:ext cx="4641631" cy="4251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79390A9F-6735-42A3-A58E-5ED68D326497}"/>
              </a:ext>
            </a:extLst>
          </p:cNvPr>
          <p:cNvGraphicFramePr>
            <a:graphicFrameLocks/>
          </p:cNvGraphicFramePr>
          <p:nvPr>
            <p:extLst>
              <p:ext uri="{D42A27DB-BD31-4B8C-83A1-F6EECF244321}">
                <p14:modId xmlns:p14="http://schemas.microsoft.com/office/powerpoint/2010/main" val="145395803"/>
              </p:ext>
            </p:extLst>
          </p:nvPr>
        </p:nvGraphicFramePr>
        <p:xfrm>
          <a:off x="5177791" y="2366010"/>
          <a:ext cx="6326702" cy="4251960"/>
        </p:xfrm>
        <a:graphic>
          <a:graphicData uri="http://schemas.openxmlformats.org/drawingml/2006/chart">
            <c:chart xmlns:c="http://schemas.openxmlformats.org/drawingml/2006/chart" xmlns:r="http://schemas.openxmlformats.org/officeDocument/2006/relationships" r:id="rId5"/>
          </a:graphicData>
        </a:graphic>
      </p:graphicFrame>
      <p:pic>
        <p:nvPicPr>
          <p:cNvPr id="9" name="Imagen 8">
            <a:extLst>
              <a:ext uri="{FF2B5EF4-FFF2-40B4-BE49-F238E27FC236}">
                <a16:creationId xmlns:a16="http://schemas.microsoft.com/office/drawing/2014/main" id="{0D0973E7-BECE-4786-95B6-9A8A98FB8DFF}"/>
              </a:ext>
            </a:extLst>
          </p:cNvPr>
          <p:cNvPicPr>
            <a:picLocks noChangeAspect="1"/>
          </p:cNvPicPr>
          <p:nvPr/>
        </p:nvPicPr>
        <p:blipFill rotWithShape="1">
          <a:blip r:embed="rId6"/>
          <a:srcRect l="24709" r="28336"/>
          <a:stretch/>
        </p:blipFill>
        <p:spPr>
          <a:xfrm>
            <a:off x="11324629" y="5917324"/>
            <a:ext cx="760490" cy="940675"/>
          </a:xfrm>
          <a:prstGeom prst="rect">
            <a:avLst/>
          </a:prstGeom>
        </p:spPr>
      </p:pic>
    </p:spTree>
    <p:extLst>
      <p:ext uri="{BB962C8B-B14F-4D97-AF65-F5344CB8AC3E}">
        <p14:creationId xmlns:p14="http://schemas.microsoft.com/office/powerpoint/2010/main" val="88995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7CE6FF6-6DD7-4598-911C-4C26417F4B1F}"/>
              </a:ext>
            </a:extLst>
          </p:cNvPr>
          <p:cNvPicPr>
            <a:picLocks noChangeAspect="1"/>
          </p:cNvPicPr>
          <p:nvPr/>
        </p:nvPicPr>
        <p:blipFill>
          <a:blip r:embed="rId2"/>
          <a:stretch>
            <a:fillRect/>
          </a:stretch>
        </p:blipFill>
        <p:spPr>
          <a:xfrm rot="5400000">
            <a:off x="8952164" y="65711"/>
            <a:ext cx="3154131" cy="3022709"/>
          </a:xfrm>
          <a:prstGeom prst="rect">
            <a:avLst/>
          </a:prstGeom>
        </p:spPr>
      </p:pic>
      <p:pic>
        <p:nvPicPr>
          <p:cNvPr id="6" name="Imagen 5">
            <a:extLst>
              <a:ext uri="{FF2B5EF4-FFF2-40B4-BE49-F238E27FC236}">
                <a16:creationId xmlns:a16="http://schemas.microsoft.com/office/drawing/2014/main" id="{FE3C0F28-BCFF-4064-B73F-315D59C1D978}"/>
              </a:ext>
            </a:extLst>
          </p:cNvPr>
          <p:cNvPicPr>
            <a:picLocks noChangeAspect="1"/>
          </p:cNvPicPr>
          <p:nvPr/>
        </p:nvPicPr>
        <p:blipFill>
          <a:blip r:embed="rId3"/>
          <a:stretch>
            <a:fillRect/>
          </a:stretch>
        </p:blipFill>
        <p:spPr>
          <a:xfrm>
            <a:off x="0" y="2462403"/>
            <a:ext cx="3523793" cy="4395597"/>
          </a:xfrm>
          <a:prstGeom prst="rect">
            <a:avLst/>
          </a:prstGeom>
        </p:spPr>
      </p:pic>
      <p:sp>
        <p:nvSpPr>
          <p:cNvPr id="2" name="Título 1">
            <a:extLst>
              <a:ext uri="{FF2B5EF4-FFF2-40B4-BE49-F238E27FC236}">
                <a16:creationId xmlns:a16="http://schemas.microsoft.com/office/drawing/2014/main" id="{09AA6EF1-11BF-D119-14CF-5F0C26F21737}"/>
              </a:ext>
            </a:extLst>
          </p:cNvPr>
          <p:cNvSpPr>
            <a:spLocks noGrp="1"/>
          </p:cNvSpPr>
          <p:nvPr>
            <p:ph type="title"/>
          </p:nvPr>
        </p:nvSpPr>
        <p:spPr/>
        <p:txBody>
          <a:bodyPr>
            <a:normAutofit/>
          </a:bodyPr>
          <a:lstStyle/>
          <a:p>
            <a:pPr algn="ctr"/>
            <a:r>
              <a:rPr lang="es-ES" sz="2400" b="1" dirty="0">
                <a:effectLst/>
                <a:latin typeface="Arial Narrow" panose="020B0606020202030204" pitchFamily="34" charset="0"/>
                <a:ea typeface="Calibri" panose="020F0502020204030204" pitchFamily="34" charset="0"/>
                <a:cs typeface="Times New Roman" panose="02020603050405020304" pitchFamily="18" charset="0"/>
              </a:rPr>
              <a:t>PERSONAL ASISTENCIAL Y ADMINISTRATIVO</a:t>
            </a:r>
            <a:endParaRPr lang="es-CO" sz="2400" dirty="0"/>
          </a:p>
        </p:txBody>
      </p:sp>
      <p:graphicFrame>
        <p:nvGraphicFramePr>
          <p:cNvPr id="4" name="Marcador de contenido 3">
            <a:extLst>
              <a:ext uri="{FF2B5EF4-FFF2-40B4-BE49-F238E27FC236}">
                <a16:creationId xmlns:a16="http://schemas.microsoft.com/office/drawing/2014/main" id="{741248FE-732A-7A41-89A0-57C49DFFA566}"/>
              </a:ext>
            </a:extLst>
          </p:cNvPr>
          <p:cNvGraphicFramePr>
            <a:graphicFrameLocks noGrp="1"/>
          </p:cNvGraphicFramePr>
          <p:nvPr>
            <p:ph idx="1"/>
            <p:extLst>
              <p:ext uri="{D42A27DB-BD31-4B8C-83A1-F6EECF244321}">
                <p14:modId xmlns:p14="http://schemas.microsoft.com/office/powerpoint/2010/main" val="264533196"/>
              </p:ext>
            </p:extLst>
          </p:nvPr>
        </p:nvGraphicFramePr>
        <p:xfrm>
          <a:off x="1704976" y="1809752"/>
          <a:ext cx="3381374" cy="3181345"/>
        </p:xfrm>
        <a:graphic>
          <a:graphicData uri="http://schemas.openxmlformats.org/drawingml/2006/table">
            <a:tbl>
              <a:tblPr firstRow="1" firstCol="1" bandRow="1"/>
              <a:tblGrid>
                <a:gridCol w="2475026">
                  <a:extLst>
                    <a:ext uri="{9D8B030D-6E8A-4147-A177-3AD203B41FA5}">
                      <a16:colId xmlns:a16="http://schemas.microsoft.com/office/drawing/2014/main" val="3673563602"/>
                    </a:ext>
                  </a:extLst>
                </a:gridCol>
                <a:gridCol w="906348">
                  <a:extLst>
                    <a:ext uri="{9D8B030D-6E8A-4147-A177-3AD203B41FA5}">
                      <a16:colId xmlns:a16="http://schemas.microsoft.com/office/drawing/2014/main" val="2862264824"/>
                    </a:ext>
                  </a:extLst>
                </a:gridCol>
              </a:tblGrid>
              <a:tr h="299453">
                <a:tc>
                  <a:txBody>
                    <a:bodyPr/>
                    <a:lstStyle/>
                    <a:p>
                      <a:pPr algn="just">
                        <a:lnSpc>
                          <a:spcPct val="107000"/>
                        </a:lnSpc>
                        <a:spcAft>
                          <a:spcPts val="800"/>
                        </a:spcAft>
                      </a:pPr>
                      <a:r>
                        <a:rPr lang="es-CO" sz="14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FUNCIONARIOS DE PLANTA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800"/>
                        </a:spcAft>
                      </a:pPr>
                      <a:r>
                        <a:rPr lang="es-CO" sz="14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NUMERO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471205928"/>
                  </a:ext>
                </a:extLst>
              </a:tr>
              <a:tr h="317478">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GERENTE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58011833"/>
                  </a:ext>
                </a:extLst>
              </a:tr>
              <a:tr h="317478">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SUBGERENTE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009511"/>
                  </a:ext>
                </a:extLst>
              </a:tr>
              <a:tr h="317478">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BACTERIOLOGO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47898146"/>
                  </a:ext>
                </a:extLst>
              </a:tr>
              <a:tr h="317478">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ODONTOLOGO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676591"/>
                  </a:ext>
                </a:extLst>
              </a:tr>
              <a:tr h="317478">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FACTURADORA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7743133"/>
                  </a:ext>
                </a:extLst>
              </a:tr>
              <a:tr h="317478">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JEFE DE ENFERMERIA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807337"/>
                  </a:ext>
                </a:extLst>
              </a:tr>
              <a:tr h="317478">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MEDICO GENERAL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32785527"/>
                  </a:ext>
                </a:extLst>
              </a:tr>
              <a:tr h="342068">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CONDUCTOR DE AMBULANCIA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400" dirty="0">
                          <a:effectLst/>
                          <a:latin typeface="Arial Narrow" panose="020B0606020202030204" pitchFamily="34" charset="0"/>
                          <a:ea typeface="Calibri" panose="020F0502020204030204" pitchFamily="34"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036220"/>
                  </a:ext>
                </a:extLst>
              </a:tr>
              <a:tr h="317478">
                <a:tc>
                  <a:txBody>
                    <a:bodyPr/>
                    <a:lstStyle/>
                    <a:p>
                      <a:pPr algn="just">
                        <a:lnSpc>
                          <a:spcPct val="107000"/>
                        </a:lnSpc>
                        <a:spcAft>
                          <a:spcPts val="800"/>
                        </a:spcAft>
                      </a:pPr>
                      <a:r>
                        <a:rPr lang="es-CO" sz="14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TOTAL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4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28552387"/>
                  </a:ext>
                </a:extLst>
              </a:tr>
            </a:tbl>
          </a:graphicData>
        </a:graphic>
      </p:graphicFrame>
      <p:graphicFrame>
        <p:nvGraphicFramePr>
          <p:cNvPr id="5" name="Tabla 4">
            <a:extLst>
              <a:ext uri="{FF2B5EF4-FFF2-40B4-BE49-F238E27FC236}">
                <a16:creationId xmlns:a16="http://schemas.microsoft.com/office/drawing/2014/main" id="{47693D2E-1725-6311-FB19-79DC717F2698}"/>
              </a:ext>
            </a:extLst>
          </p:cNvPr>
          <p:cNvGraphicFramePr>
            <a:graphicFrameLocks noGrp="1"/>
          </p:cNvGraphicFramePr>
          <p:nvPr>
            <p:extLst>
              <p:ext uri="{D42A27DB-BD31-4B8C-83A1-F6EECF244321}">
                <p14:modId xmlns:p14="http://schemas.microsoft.com/office/powerpoint/2010/main" val="2529005195"/>
              </p:ext>
            </p:extLst>
          </p:nvPr>
        </p:nvGraphicFramePr>
        <p:xfrm>
          <a:off x="6524626" y="1809751"/>
          <a:ext cx="3381374" cy="4966211"/>
        </p:xfrm>
        <a:graphic>
          <a:graphicData uri="http://schemas.openxmlformats.org/drawingml/2006/table">
            <a:tbl>
              <a:tblPr firstRow="1" firstCol="1" bandRow="1"/>
              <a:tblGrid>
                <a:gridCol w="2578814">
                  <a:extLst>
                    <a:ext uri="{9D8B030D-6E8A-4147-A177-3AD203B41FA5}">
                      <a16:colId xmlns:a16="http://schemas.microsoft.com/office/drawing/2014/main" val="66914890"/>
                    </a:ext>
                  </a:extLst>
                </a:gridCol>
                <a:gridCol w="802560">
                  <a:extLst>
                    <a:ext uri="{9D8B030D-6E8A-4147-A177-3AD203B41FA5}">
                      <a16:colId xmlns:a16="http://schemas.microsoft.com/office/drawing/2014/main" val="386862456"/>
                    </a:ext>
                  </a:extLst>
                </a:gridCol>
              </a:tblGrid>
              <a:tr h="160957">
                <a:tc>
                  <a:txBody>
                    <a:bodyPr/>
                    <a:lstStyle/>
                    <a:p>
                      <a:pPr algn="just">
                        <a:lnSpc>
                          <a:spcPct val="107000"/>
                        </a:lnSpc>
                        <a:spcAft>
                          <a:spcPts val="800"/>
                        </a:spcAft>
                      </a:pPr>
                      <a:r>
                        <a:rPr lang="es-CO" sz="16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CONTRATISTAS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800"/>
                        </a:spcAft>
                      </a:pPr>
                      <a:r>
                        <a:rPr lang="es-CO" sz="14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NUMERO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237107497"/>
                  </a:ext>
                </a:extLst>
              </a:tr>
              <a:tr h="3969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AUXILIAR DE ENFERMERIA URGENCIAS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81455229"/>
                  </a:ext>
                </a:extLst>
              </a:tr>
              <a:tr h="185696">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AUXILIAR ADMINISTRATIVA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671846"/>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AUDITOR DE CUENTAS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48830049"/>
                  </a:ext>
                </a:extLst>
              </a:tr>
              <a:tr h="381375">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AUXILIAR DE SERVICIOS GENERALES-MANTENIMIENTO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630146"/>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AUXILIAR DE FARMACIA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30938305"/>
                  </a:ext>
                </a:extLst>
              </a:tr>
              <a:tr h="185696">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CONDUCTOR DE AMBULANCIA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102707"/>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AUXILIAR HISTORIAS CLINICAS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96212093"/>
                  </a:ext>
                </a:extLst>
              </a:tr>
              <a:tr h="185696">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CONTADOR PUBLICO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033469"/>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ASESOR JURIDICO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19947670"/>
                  </a:ext>
                </a:extLst>
              </a:tr>
              <a:tr h="185696">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AUXILIAR FACTURACION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264209"/>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VACUNADORA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8008076"/>
                  </a:ext>
                </a:extLst>
              </a:tr>
              <a:tr h="185696">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ASESORA DE CALIDAD</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493851"/>
                  </a:ext>
                </a:extLst>
              </a:tr>
              <a:tr h="185696">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INGENIERA BIOMEDICA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128536"/>
                  </a:ext>
                </a:extLst>
              </a:tr>
              <a:tr h="381375">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PLAN INTERVENCIONES COLECTIVAS- PIC AUXILIARES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1281177"/>
                  </a:ext>
                </a:extLst>
              </a:tr>
              <a:tr h="381375">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PLAN INTERVENCIONES COLECTIVAS- PIC PSICOLOGA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490669"/>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MEDICO GENERAL</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96371258"/>
                  </a:ext>
                </a:extLst>
              </a:tr>
              <a:tr h="381375">
                <a:tc>
                  <a:txBody>
                    <a:bodyPr/>
                    <a:lstStyle/>
                    <a:p>
                      <a:pPr algn="just">
                        <a:lnSpc>
                          <a:spcPct val="107000"/>
                        </a:lnSpc>
                        <a:spcAft>
                          <a:spcPts val="800"/>
                        </a:spcAft>
                      </a:pPr>
                      <a:r>
                        <a:rPr lang="es-CO" sz="1200" dirty="0">
                          <a:effectLst/>
                          <a:latin typeface="Arial Narrow" panose="020B0606020202030204" pitchFamily="34" charset="0"/>
                          <a:ea typeface="Calibri" panose="020F0502020204030204" pitchFamily="34" charset="0"/>
                          <a:cs typeface="Calibri" panose="020F0502020204030204" pitchFamily="34" charset="0"/>
                        </a:rPr>
                        <a:t>PLAN INTERVENCIONES COLECTIVAS- PIC  PUBLICIDAD</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099326"/>
                  </a:ext>
                </a:extLst>
              </a:tr>
              <a:tr h="185696">
                <a:tc>
                  <a:txBody>
                    <a:bodyPr/>
                    <a:lstStyle/>
                    <a:p>
                      <a:pPr algn="just">
                        <a:lnSpc>
                          <a:spcPct val="107000"/>
                        </a:lnSpc>
                        <a:spcAft>
                          <a:spcPts val="800"/>
                        </a:spcAft>
                      </a:pPr>
                      <a:r>
                        <a:rPr lang="es-CO"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APOYO PROMOCIÓN Y PREVENCIÓN PYP</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310734"/>
                  </a:ext>
                </a:extLst>
              </a:tr>
              <a:tr h="185620">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TOTAL</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Calibri" panose="020F0502020204030204" pitchFamily="34" charset="0"/>
                        </a:rPr>
                        <a:t>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541795"/>
                  </a:ext>
                </a:extLst>
              </a:tr>
            </a:tbl>
          </a:graphicData>
        </a:graphic>
      </p:graphicFrame>
      <p:pic>
        <p:nvPicPr>
          <p:cNvPr id="7" name="Imagen 6">
            <a:extLst>
              <a:ext uri="{FF2B5EF4-FFF2-40B4-BE49-F238E27FC236}">
                <a16:creationId xmlns:a16="http://schemas.microsoft.com/office/drawing/2014/main" id="{B9F357C8-0996-4C94-9E2F-406C8A158EA1}"/>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3094653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4F27DD1-72D2-4451-877C-6FFA04C10843}"/>
              </a:ext>
            </a:extLst>
          </p:cNvPr>
          <p:cNvPicPr>
            <a:picLocks noChangeAspect="1"/>
          </p:cNvPicPr>
          <p:nvPr/>
        </p:nvPicPr>
        <p:blipFill>
          <a:blip r:embed="rId2"/>
          <a:stretch>
            <a:fillRect/>
          </a:stretch>
        </p:blipFill>
        <p:spPr>
          <a:xfrm>
            <a:off x="0" y="2462403"/>
            <a:ext cx="3523793" cy="4395597"/>
          </a:xfrm>
          <a:prstGeom prst="rect">
            <a:avLst/>
          </a:prstGeom>
        </p:spPr>
      </p:pic>
      <p:pic>
        <p:nvPicPr>
          <p:cNvPr id="8" name="Imagen 7">
            <a:extLst>
              <a:ext uri="{FF2B5EF4-FFF2-40B4-BE49-F238E27FC236}">
                <a16:creationId xmlns:a16="http://schemas.microsoft.com/office/drawing/2014/main" id="{C815250C-8C07-479A-AF64-8BAAD3462A5B}"/>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33300828-1742-5EE1-E634-B24FD992A8A9}"/>
              </a:ext>
            </a:extLst>
          </p:cNvPr>
          <p:cNvSpPr>
            <a:spLocks noGrp="1"/>
          </p:cNvSpPr>
          <p:nvPr>
            <p:ph type="title"/>
          </p:nvPr>
        </p:nvSpPr>
        <p:spPr/>
        <p:txBody>
          <a:bodyPr>
            <a:normAutofit fontScale="90000"/>
          </a:bodyPr>
          <a:lstStyle/>
          <a:p>
            <a:pPr algn="ctr">
              <a:lnSpc>
                <a:spcPct val="150000"/>
              </a:lnSpc>
              <a:spcAft>
                <a:spcPts val="800"/>
              </a:spcAft>
            </a:pPr>
            <a:r>
              <a:rPr lang="es-CO" sz="2700" b="1" dirty="0">
                <a:effectLst/>
                <a:latin typeface="Arial Narrow" panose="020B0606020202030204" pitchFamily="34" charset="0"/>
                <a:ea typeface="Calibri" panose="020F0502020204030204" pitchFamily="34" charset="0"/>
                <a:cs typeface="Times New Roman" panose="02020603050405020304" pitchFamily="18" charset="0"/>
              </a:rPr>
              <a:t>INFORME ENCUESTAS DE SATISFACCION</a:t>
            </a:r>
            <a:br>
              <a:rPr lang="es-CO" sz="40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4" name="CuadroTexto 3">
            <a:extLst>
              <a:ext uri="{FF2B5EF4-FFF2-40B4-BE49-F238E27FC236}">
                <a16:creationId xmlns:a16="http://schemas.microsoft.com/office/drawing/2014/main" id="{EFC1518C-8B7C-5075-7BC7-C40B9E0B46EE}"/>
              </a:ext>
            </a:extLst>
          </p:cNvPr>
          <p:cNvSpPr txBox="1"/>
          <p:nvPr/>
        </p:nvSpPr>
        <p:spPr>
          <a:xfrm>
            <a:off x="1419225" y="1333500"/>
            <a:ext cx="9725025" cy="1970668"/>
          </a:xfrm>
          <a:prstGeom prst="rect">
            <a:avLst/>
          </a:prstGeom>
          <a:noFill/>
        </p:spPr>
        <p:txBody>
          <a:bodyPr wrap="square">
            <a:spAutoFit/>
          </a:bodyPr>
          <a:lstStyle/>
          <a:p>
            <a:pPr algn="just">
              <a:lnSpc>
                <a:spcPct val="150000"/>
              </a:lnSpc>
              <a:spcAft>
                <a:spcPts val="800"/>
              </a:spcAft>
            </a:pPr>
            <a:r>
              <a:rPr lang="es-CO" sz="1600" b="1" dirty="0">
                <a:effectLst/>
                <a:latin typeface="Arial Narrow" panose="020B0606020202030204" pitchFamily="34" charset="0"/>
                <a:ea typeface="Calibri" panose="020F0502020204030204" pitchFamily="34" charset="0"/>
                <a:cs typeface="Times New Roman" panose="02020603050405020304" pitchFamily="18" charset="0"/>
              </a:rPr>
              <a:t>METODOLOGÍA</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La metodología implementada desde el Sistema de Información y Atención del Usuario de La ESE consiste en el diligenciamiento aleatorio de las encuestas de satisfacción por parte de los usuarios que asisten para la prestación de los servicios, en donde califican su experiencia en la atención recibida.</a:t>
            </a:r>
          </a:p>
          <a:p>
            <a:pPr>
              <a:lnSpc>
                <a:spcPct val="107000"/>
              </a:lnSpc>
              <a:spcAft>
                <a:spcPts val="800"/>
              </a:spcAft>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En el </a:t>
            </a:r>
            <a:r>
              <a:rPr lang="es-CO" sz="1600" b="1" dirty="0">
                <a:effectLst/>
                <a:latin typeface="Arial Narrow" panose="020B0606020202030204" pitchFamily="34" charset="0"/>
                <a:ea typeface="Calibri" panose="020F0502020204030204" pitchFamily="34" charset="0"/>
                <a:cs typeface="Times New Roman" panose="02020603050405020304" pitchFamily="18" charset="0"/>
              </a:rPr>
              <a:t>Primer trimestre </a:t>
            </a:r>
            <a:r>
              <a:rPr lang="es-CO" sz="1600" dirty="0">
                <a:effectLst/>
                <a:latin typeface="Arial Narrow" panose="020B0606020202030204" pitchFamily="34" charset="0"/>
                <a:ea typeface="Calibri" panose="020F0502020204030204" pitchFamily="34" charset="0"/>
                <a:cs typeface="Times New Roman" panose="02020603050405020304" pitchFamily="18" charset="0"/>
              </a:rPr>
              <a:t>se realizaron 44 encuestas de satisfacción aleatoriamente a los usuarios que asistieron a los servicios que oferta a ESE Hospital de El Dorado.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6A41742E-1CBA-0C2C-7241-450912E25F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41" b="44133"/>
          <a:stretch/>
        </p:blipFill>
        <p:spPr bwMode="auto">
          <a:xfrm>
            <a:off x="1419225" y="3244976"/>
            <a:ext cx="4922520" cy="340677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83EBD4EE-0338-EB0E-A31C-FE0842C00F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5662"/>
          <a:stretch/>
        </p:blipFill>
        <p:spPr bwMode="auto">
          <a:xfrm>
            <a:off x="6789873" y="3947921"/>
            <a:ext cx="4969510" cy="2703830"/>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51A854DA-C641-47B0-A7AA-79DFA01620B8}"/>
              </a:ext>
            </a:extLst>
          </p:cNvPr>
          <p:cNvPicPr>
            <a:picLocks noChangeAspect="1"/>
          </p:cNvPicPr>
          <p:nvPr/>
        </p:nvPicPr>
        <p:blipFill rotWithShape="1">
          <a:blip r:embed="rId5"/>
          <a:srcRect l="24709" r="28336"/>
          <a:stretch/>
        </p:blipFill>
        <p:spPr>
          <a:xfrm>
            <a:off x="11324629" y="5917324"/>
            <a:ext cx="760490" cy="940675"/>
          </a:xfrm>
          <a:prstGeom prst="rect">
            <a:avLst/>
          </a:prstGeom>
        </p:spPr>
      </p:pic>
    </p:spTree>
    <p:extLst>
      <p:ext uri="{BB962C8B-B14F-4D97-AF65-F5344CB8AC3E}">
        <p14:creationId xmlns:p14="http://schemas.microsoft.com/office/powerpoint/2010/main" val="1833525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9217917-06D4-4882-80EE-267A81395AAB}"/>
              </a:ext>
            </a:extLst>
          </p:cNvPr>
          <p:cNvPicPr>
            <a:picLocks noChangeAspect="1"/>
          </p:cNvPicPr>
          <p:nvPr/>
        </p:nvPicPr>
        <p:blipFill rotWithShape="1">
          <a:blip r:embed="rId2"/>
          <a:srcRect l="24709" r="28336"/>
          <a:stretch/>
        </p:blipFill>
        <p:spPr>
          <a:xfrm>
            <a:off x="11324629" y="5917324"/>
            <a:ext cx="760490" cy="940675"/>
          </a:xfrm>
          <a:prstGeom prst="rect">
            <a:avLst/>
          </a:prstGeom>
        </p:spPr>
      </p:pic>
      <p:pic>
        <p:nvPicPr>
          <p:cNvPr id="10" name="Imagen 9">
            <a:extLst>
              <a:ext uri="{FF2B5EF4-FFF2-40B4-BE49-F238E27FC236}">
                <a16:creationId xmlns:a16="http://schemas.microsoft.com/office/drawing/2014/main" id="{12C29DF6-7B06-40F4-9491-ED6BBCCDF516}"/>
              </a:ext>
            </a:extLst>
          </p:cNvPr>
          <p:cNvPicPr>
            <a:picLocks noChangeAspect="1"/>
          </p:cNvPicPr>
          <p:nvPr/>
        </p:nvPicPr>
        <p:blipFill>
          <a:blip r:embed="rId3"/>
          <a:stretch>
            <a:fillRect/>
          </a:stretch>
        </p:blipFill>
        <p:spPr>
          <a:xfrm>
            <a:off x="0" y="2462403"/>
            <a:ext cx="3523793" cy="4395597"/>
          </a:xfrm>
          <a:prstGeom prst="rect">
            <a:avLst/>
          </a:prstGeom>
        </p:spPr>
      </p:pic>
      <p:pic>
        <p:nvPicPr>
          <p:cNvPr id="9" name="Imagen 8">
            <a:extLst>
              <a:ext uri="{FF2B5EF4-FFF2-40B4-BE49-F238E27FC236}">
                <a16:creationId xmlns:a16="http://schemas.microsoft.com/office/drawing/2014/main" id="{A5990710-08E3-4C1E-8A93-DF89B747FC90}"/>
              </a:ext>
            </a:extLst>
          </p:cNvPr>
          <p:cNvPicPr>
            <a:picLocks noChangeAspect="1"/>
          </p:cNvPicPr>
          <p:nvPr/>
        </p:nvPicPr>
        <p:blipFill>
          <a:blip r:embed="rId4"/>
          <a:stretch>
            <a:fillRect/>
          </a:stretch>
        </p:blipFill>
        <p:spPr>
          <a:xfrm rot="5400000">
            <a:off x="8952164" y="65711"/>
            <a:ext cx="3154131" cy="3022709"/>
          </a:xfrm>
          <a:prstGeom prst="rect">
            <a:avLst/>
          </a:prstGeom>
        </p:spPr>
      </p:pic>
      <p:sp>
        <p:nvSpPr>
          <p:cNvPr id="5" name="CuadroTexto 4">
            <a:extLst>
              <a:ext uri="{FF2B5EF4-FFF2-40B4-BE49-F238E27FC236}">
                <a16:creationId xmlns:a16="http://schemas.microsoft.com/office/drawing/2014/main" id="{670D0CE0-765F-FB71-91F6-D00CA638B049}"/>
              </a:ext>
            </a:extLst>
          </p:cNvPr>
          <p:cNvSpPr txBox="1"/>
          <p:nvPr/>
        </p:nvSpPr>
        <p:spPr>
          <a:xfrm>
            <a:off x="740229" y="609600"/>
            <a:ext cx="10515600" cy="1061444"/>
          </a:xfrm>
          <a:prstGeom prst="rect">
            <a:avLst/>
          </a:prstGeom>
          <a:noFill/>
        </p:spPr>
        <p:txBody>
          <a:bodyPr wrap="square">
            <a:spAutoFit/>
          </a:bodyPr>
          <a:lstStyle/>
          <a:p>
            <a:pPr>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En el </a:t>
            </a:r>
            <a:r>
              <a:rPr lang="es-CO" b="1" dirty="0">
                <a:effectLst/>
                <a:latin typeface="Arial Narrow" panose="020B0606020202030204" pitchFamily="34" charset="0"/>
                <a:ea typeface="Calibri" panose="020F0502020204030204" pitchFamily="34" charset="0"/>
                <a:cs typeface="Times New Roman" panose="02020603050405020304" pitchFamily="18" charset="0"/>
              </a:rPr>
              <a:t>Segundo trimestre </a:t>
            </a:r>
            <a:r>
              <a:rPr lang="es-CO" dirty="0">
                <a:effectLst/>
                <a:latin typeface="Arial Narrow" panose="020B0606020202030204" pitchFamily="34" charset="0"/>
                <a:ea typeface="Calibri" panose="020F0502020204030204" pitchFamily="34" charset="0"/>
                <a:cs typeface="Times New Roman" panose="02020603050405020304" pitchFamily="18" charset="0"/>
              </a:rPr>
              <a:t>se realizaron 79 encuestas de satisfacción aleatoriamente a los usuarios que asistieron a los servicios que oferta  la ESE Hospital de El Dorado.</a:t>
            </a:r>
          </a:p>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Al realizar la tabulación del total de las encuestas se obtuvo los siguientes resultados</a:t>
            </a:r>
            <a:r>
              <a:rPr lang="es-CO" sz="1600" dirty="0">
                <a:effectLst/>
                <a:latin typeface="Arial Narrow" panose="020B0606020202030204" pitchFamily="34" charset="0"/>
                <a:ea typeface="Calibri" panose="020F0502020204030204" pitchFamily="34" charset="0"/>
                <a:cs typeface="Times New Roman" panose="02020603050405020304" pitchFamily="18" charset="0"/>
              </a:rPr>
              <a:t>:</a:t>
            </a:r>
          </a:p>
        </p:txBody>
      </p:sp>
      <p:pic>
        <p:nvPicPr>
          <p:cNvPr id="6" name="Imagen 5">
            <a:extLst>
              <a:ext uri="{FF2B5EF4-FFF2-40B4-BE49-F238E27FC236}">
                <a16:creationId xmlns:a16="http://schemas.microsoft.com/office/drawing/2014/main" id="{CA720E08-A5C5-D49A-21E5-7A912A10F9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4749"/>
          <a:stretch/>
        </p:blipFill>
        <p:spPr bwMode="auto">
          <a:xfrm>
            <a:off x="740229" y="1981199"/>
            <a:ext cx="5551714" cy="4071257"/>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E1BA9C9F-B5C0-8A6A-9072-DA32FF7214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5251"/>
          <a:stretch/>
        </p:blipFill>
        <p:spPr bwMode="auto">
          <a:xfrm>
            <a:off x="6509657" y="2634343"/>
            <a:ext cx="5410200" cy="350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2745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D6783DA-CB76-4CD2-80EE-F3A35951D890}"/>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4FDC5DC2-E3B7-4A1C-A49C-A30B86CBC0B9}"/>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4898FF8A-2F25-EAD9-1A18-C4CC2C96701E}"/>
              </a:ext>
            </a:extLst>
          </p:cNvPr>
          <p:cNvSpPr txBox="1"/>
          <p:nvPr/>
        </p:nvSpPr>
        <p:spPr>
          <a:xfrm>
            <a:off x="881743" y="576943"/>
            <a:ext cx="10831286" cy="1359731"/>
          </a:xfrm>
          <a:prstGeom prst="rect">
            <a:avLst/>
          </a:prstGeom>
          <a:noFill/>
        </p:spPr>
        <p:txBody>
          <a:bodyPr wrap="square">
            <a:spAutoFit/>
          </a:bodyPr>
          <a:lstStyle/>
          <a:p>
            <a:pPr>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En el </a:t>
            </a:r>
            <a:r>
              <a:rPr lang="es-CO" b="1" dirty="0">
                <a:effectLst/>
                <a:latin typeface="Arial Narrow" panose="020B0606020202030204" pitchFamily="34" charset="0"/>
                <a:ea typeface="Calibri" panose="020F0502020204030204" pitchFamily="34" charset="0"/>
                <a:cs typeface="Times New Roman" panose="02020603050405020304" pitchFamily="18" charset="0"/>
              </a:rPr>
              <a:t>Tercer Trimestre </a:t>
            </a:r>
            <a:r>
              <a:rPr lang="es-CO" dirty="0">
                <a:effectLst/>
                <a:latin typeface="Arial Narrow" panose="020B0606020202030204" pitchFamily="34" charset="0"/>
                <a:ea typeface="Calibri" panose="020F0502020204030204" pitchFamily="34" charset="0"/>
                <a:cs typeface="Times New Roman" panose="02020603050405020304" pitchFamily="18" charset="0"/>
              </a:rPr>
              <a:t>se realizaron 93 encuestas de satisfacción aleatoriamente a los usuarios que asistieron a los servicios que oferta  la ESE Hospital de El Dorado</a:t>
            </a:r>
          </a:p>
          <a:p>
            <a:pPr>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Al realizar la tabulación del total de las encuestas se obtuvo los siguientes resultados</a:t>
            </a:r>
            <a:r>
              <a:rPr lang="es-CO" sz="1600" dirty="0">
                <a:effectLst/>
                <a:latin typeface="Arial Narrow" panose="020B0606020202030204" pitchFamily="34" charset="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941CB87A-8209-6B01-914F-6376BA8F43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619"/>
          <a:stretch/>
        </p:blipFill>
        <p:spPr bwMode="auto">
          <a:xfrm>
            <a:off x="892629" y="2145891"/>
            <a:ext cx="5203371" cy="3960994"/>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E72C152B-3004-DAF1-EB19-D3AB7D7673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1785"/>
          <a:stretch/>
        </p:blipFill>
        <p:spPr bwMode="auto">
          <a:xfrm>
            <a:off x="6324600" y="2525485"/>
            <a:ext cx="4974771" cy="358140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1F92C383-4972-4FF0-9D58-CEB2492168CF}"/>
              </a:ext>
            </a:extLst>
          </p:cNvPr>
          <p:cNvPicPr>
            <a:picLocks noChangeAspect="1"/>
          </p:cNvPicPr>
          <p:nvPr/>
        </p:nvPicPr>
        <p:blipFill rotWithShape="1">
          <a:blip r:embed="rId5"/>
          <a:srcRect l="24709" r="28336"/>
          <a:stretch/>
        </p:blipFill>
        <p:spPr>
          <a:xfrm>
            <a:off x="11324629" y="5917324"/>
            <a:ext cx="760490" cy="940675"/>
          </a:xfrm>
          <a:prstGeom prst="rect">
            <a:avLst/>
          </a:prstGeom>
        </p:spPr>
      </p:pic>
    </p:spTree>
    <p:extLst>
      <p:ext uri="{BB962C8B-B14F-4D97-AF65-F5344CB8AC3E}">
        <p14:creationId xmlns:p14="http://schemas.microsoft.com/office/powerpoint/2010/main" val="1887290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FD85B46-3148-4438-863E-CBB553DA1E61}"/>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B3327BE2-31AC-4796-96FD-F2D214593DDF}"/>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021D6F69-087B-F56A-6660-8F08A0B75D8C}"/>
              </a:ext>
            </a:extLst>
          </p:cNvPr>
          <p:cNvSpPr txBox="1"/>
          <p:nvPr/>
        </p:nvSpPr>
        <p:spPr>
          <a:xfrm>
            <a:off x="1393371" y="601744"/>
            <a:ext cx="9710058" cy="1068882"/>
          </a:xfrm>
          <a:prstGeom prst="rect">
            <a:avLst/>
          </a:prstGeom>
          <a:noFill/>
        </p:spPr>
        <p:txBody>
          <a:bodyPr wrap="square">
            <a:spAutoFit/>
          </a:bodyPr>
          <a:lstStyle/>
          <a:p>
            <a:pPr>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En el </a:t>
            </a:r>
            <a:r>
              <a:rPr lang="es-CO" b="1" dirty="0">
                <a:effectLst/>
                <a:latin typeface="Arial Narrow" panose="020B0606020202030204" pitchFamily="34" charset="0"/>
                <a:ea typeface="Calibri" panose="020F0502020204030204" pitchFamily="34" charset="0"/>
                <a:cs typeface="Times New Roman" panose="02020603050405020304" pitchFamily="18" charset="0"/>
              </a:rPr>
              <a:t>Cuarto Trimestre </a:t>
            </a:r>
            <a:r>
              <a:rPr lang="es-CO" dirty="0">
                <a:effectLst/>
                <a:latin typeface="Arial Narrow" panose="020B0606020202030204" pitchFamily="34" charset="0"/>
                <a:ea typeface="Calibri" panose="020F0502020204030204" pitchFamily="34" charset="0"/>
                <a:cs typeface="Times New Roman" panose="02020603050405020304" pitchFamily="18" charset="0"/>
              </a:rPr>
              <a:t>se realizaron 108 encuestas de satisfacción aleatoriamente a los usuarios que asistieron a los servicios que oferta  la ESE Hospital de El Dorado.</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effectLst/>
                <a:latin typeface="Arial Narrow" panose="020B0606020202030204" pitchFamily="34" charset="0"/>
                <a:ea typeface="Calibri" panose="020F0502020204030204" pitchFamily="34" charset="0"/>
                <a:cs typeface="Times New Roman" panose="02020603050405020304" pitchFamily="18" charset="0"/>
              </a:rPr>
              <a:t>Al realizar la tabulación del total de las encuestas se obtuvo los siguientes resultados:</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2FC9EC5-E445-7EF3-33D1-E6D5219204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8810"/>
          <a:stretch/>
        </p:blipFill>
        <p:spPr bwMode="auto">
          <a:xfrm>
            <a:off x="1491343" y="1813242"/>
            <a:ext cx="4931228" cy="4337187"/>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E4F65BA9-FCFA-BBDF-C377-D79B536AF3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1388"/>
          <a:stretch/>
        </p:blipFill>
        <p:spPr bwMode="auto">
          <a:xfrm>
            <a:off x="6509657" y="2100943"/>
            <a:ext cx="5018314" cy="4131083"/>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937259F9-826D-43A1-A60A-D26EE22BBD31}"/>
              </a:ext>
            </a:extLst>
          </p:cNvPr>
          <p:cNvPicPr>
            <a:picLocks noChangeAspect="1"/>
          </p:cNvPicPr>
          <p:nvPr/>
        </p:nvPicPr>
        <p:blipFill rotWithShape="1">
          <a:blip r:embed="rId5"/>
          <a:srcRect l="24709" r="28336"/>
          <a:stretch/>
        </p:blipFill>
        <p:spPr>
          <a:xfrm>
            <a:off x="11497566" y="5954772"/>
            <a:ext cx="572037" cy="707571"/>
          </a:xfrm>
          <a:prstGeom prst="rect">
            <a:avLst/>
          </a:prstGeom>
        </p:spPr>
      </p:pic>
    </p:spTree>
    <p:extLst>
      <p:ext uri="{BB962C8B-B14F-4D97-AF65-F5344CB8AC3E}">
        <p14:creationId xmlns:p14="http://schemas.microsoft.com/office/powerpoint/2010/main" val="3659055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948F568-C8BE-491F-9852-DF40977AA0E4}"/>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68A3FB6F-F8AF-4CDE-AED4-86A12D3FC3BB}"/>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3" name="CuadroTexto 2">
            <a:extLst>
              <a:ext uri="{FF2B5EF4-FFF2-40B4-BE49-F238E27FC236}">
                <a16:creationId xmlns:a16="http://schemas.microsoft.com/office/drawing/2014/main" id="{FA43D1A9-8AD9-0EF6-E02A-6FA91EB5900A}"/>
              </a:ext>
            </a:extLst>
          </p:cNvPr>
          <p:cNvSpPr txBox="1"/>
          <p:nvPr/>
        </p:nvSpPr>
        <p:spPr>
          <a:xfrm>
            <a:off x="1088571" y="1981200"/>
            <a:ext cx="9982199" cy="2925929"/>
          </a:xfrm>
          <a:prstGeom prst="rect">
            <a:avLst/>
          </a:prstGeom>
          <a:noFill/>
        </p:spPr>
        <p:txBody>
          <a:bodyPr wrap="square">
            <a:spAutoFit/>
          </a:bodyPr>
          <a:lstStyle/>
          <a:p>
            <a:pPr>
              <a:lnSpc>
                <a:spcPct val="107000"/>
              </a:lnSpc>
              <a:spcAft>
                <a:spcPts val="800"/>
              </a:spcAft>
            </a:pPr>
            <a:r>
              <a:rPr lang="es-CO" sz="2800" dirty="0">
                <a:latin typeface="Arial Narrow" panose="020B0606020202030204" pitchFamily="34" charset="0"/>
                <a:ea typeface="Calibri" panose="020F0502020204030204" pitchFamily="34" charset="0"/>
                <a:cs typeface="Times New Roman" panose="02020603050405020304" pitchFamily="18" charset="0"/>
              </a:rPr>
              <a:t>El </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resultado del porcentaje de la satisfacción de los usuarios de ESE Hospital de El Dorado para el año 2022  es de </a:t>
            </a:r>
            <a:r>
              <a:rPr lang="es-CO" sz="2800" b="1" dirty="0">
                <a:effectLst/>
                <a:latin typeface="Arial Narrow" panose="020B0606020202030204" pitchFamily="34" charset="0"/>
                <a:ea typeface="Calibri" panose="020F0502020204030204" pitchFamily="34" charset="0"/>
                <a:cs typeface="Times New Roman" panose="02020603050405020304" pitchFamily="18" charset="0"/>
              </a:rPr>
              <a:t>91.45%</a:t>
            </a:r>
            <a:r>
              <a:rPr lang="es-CO" sz="2800" dirty="0">
                <a:effectLst/>
                <a:latin typeface="Arial Narrow" panose="020B0606020202030204" pitchFamily="34" charset="0"/>
                <a:ea typeface="Calibri" panose="020F0502020204030204" pitchFamily="34" charset="0"/>
                <a:cs typeface="Times New Roman" panose="02020603050405020304" pitchFamily="18" charset="0"/>
              </a:rPr>
              <a:t>.</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ffectLst/>
                <a:latin typeface="Arial Narrow" panose="020B0606020202030204" pitchFamily="34" charset="0"/>
                <a:ea typeface="Calibri" panose="020F0502020204030204" pitchFamily="34" charset="0"/>
                <a:cs typeface="Times New Roman" panose="02020603050405020304" pitchFamily="18" charset="0"/>
              </a:rPr>
              <a:t>Lo anterior, evidencia que gracias al direccionamiento por parte de la Gerencia de realizar un  trabajo en equipo para la prestación  de los servicios a la población hemos logrado un porcentaje adecuado de satisfacción global de nuestros usuarios</a:t>
            </a:r>
            <a:r>
              <a:rPr lang="es-CO"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77F739A1-6A22-4A7A-B116-4EE438FF3337}"/>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4026831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7F8A7B-FC09-3768-B508-5617D64E4783}"/>
              </a:ext>
            </a:extLst>
          </p:cNvPr>
          <p:cNvSpPr txBox="1"/>
          <p:nvPr/>
        </p:nvSpPr>
        <p:spPr>
          <a:xfrm>
            <a:off x="3048000" y="2662134"/>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s-ES"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¡MUCHAS GRACIAS! </a:t>
            </a:r>
          </a:p>
        </p:txBody>
      </p:sp>
      <p:pic>
        <p:nvPicPr>
          <p:cNvPr id="4" name="Imagen 3">
            <a:extLst>
              <a:ext uri="{FF2B5EF4-FFF2-40B4-BE49-F238E27FC236}">
                <a16:creationId xmlns:a16="http://schemas.microsoft.com/office/drawing/2014/main" id="{A5F4ED33-6FE1-4CF6-804B-34FF76D8B7B9}"/>
              </a:ext>
            </a:extLst>
          </p:cNvPr>
          <p:cNvPicPr>
            <a:picLocks noChangeAspect="1"/>
          </p:cNvPicPr>
          <p:nvPr/>
        </p:nvPicPr>
        <p:blipFill rotWithShape="1">
          <a:blip r:embed="rId2"/>
          <a:srcRect l="24709" r="28336"/>
          <a:stretch/>
        </p:blipFill>
        <p:spPr>
          <a:xfrm>
            <a:off x="10775731" y="5427936"/>
            <a:ext cx="1156138" cy="1430064"/>
          </a:xfrm>
          <a:prstGeom prst="rect">
            <a:avLst/>
          </a:prstGeom>
        </p:spPr>
      </p:pic>
      <p:pic>
        <p:nvPicPr>
          <p:cNvPr id="5" name="Imagen 4">
            <a:extLst>
              <a:ext uri="{FF2B5EF4-FFF2-40B4-BE49-F238E27FC236}">
                <a16:creationId xmlns:a16="http://schemas.microsoft.com/office/drawing/2014/main" id="{CF57CFF5-2BB3-4ABB-8ACB-5333B47CC8D8}"/>
              </a:ext>
            </a:extLst>
          </p:cNvPr>
          <p:cNvPicPr>
            <a:picLocks noChangeAspect="1"/>
          </p:cNvPicPr>
          <p:nvPr/>
        </p:nvPicPr>
        <p:blipFill>
          <a:blip r:embed="rId3"/>
          <a:stretch>
            <a:fillRect/>
          </a:stretch>
        </p:blipFill>
        <p:spPr>
          <a:xfrm rot="5400000">
            <a:off x="8952164" y="65711"/>
            <a:ext cx="3154131" cy="3022709"/>
          </a:xfrm>
          <a:prstGeom prst="rect">
            <a:avLst/>
          </a:prstGeom>
        </p:spPr>
      </p:pic>
      <p:pic>
        <p:nvPicPr>
          <p:cNvPr id="6" name="Imagen 5">
            <a:extLst>
              <a:ext uri="{FF2B5EF4-FFF2-40B4-BE49-F238E27FC236}">
                <a16:creationId xmlns:a16="http://schemas.microsoft.com/office/drawing/2014/main" id="{BE5B920A-165F-4F1F-B1AD-2043655CE9A6}"/>
              </a:ext>
            </a:extLst>
          </p:cNvPr>
          <p:cNvPicPr>
            <a:picLocks noChangeAspect="1"/>
          </p:cNvPicPr>
          <p:nvPr/>
        </p:nvPicPr>
        <p:blipFill>
          <a:blip r:embed="rId4"/>
          <a:stretch>
            <a:fillRect/>
          </a:stretch>
        </p:blipFill>
        <p:spPr>
          <a:xfrm>
            <a:off x="0" y="2462403"/>
            <a:ext cx="3523793" cy="4395597"/>
          </a:xfrm>
          <a:prstGeom prst="rect">
            <a:avLst/>
          </a:prstGeom>
        </p:spPr>
      </p:pic>
    </p:spTree>
    <p:extLst>
      <p:ext uri="{BB962C8B-B14F-4D97-AF65-F5344CB8AC3E}">
        <p14:creationId xmlns:p14="http://schemas.microsoft.com/office/powerpoint/2010/main" val="209001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629CE19-60CF-4D72-BA56-A744D8743153}"/>
              </a:ext>
            </a:extLst>
          </p:cNvPr>
          <p:cNvPicPr>
            <a:picLocks noChangeAspect="1"/>
          </p:cNvPicPr>
          <p:nvPr/>
        </p:nvPicPr>
        <p:blipFill>
          <a:blip r:embed="rId2"/>
          <a:stretch>
            <a:fillRect/>
          </a:stretch>
        </p:blipFill>
        <p:spPr>
          <a:xfrm>
            <a:off x="0" y="2462403"/>
            <a:ext cx="3523793" cy="4395597"/>
          </a:xfrm>
          <a:prstGeom prst="rect">
            <a:avLst/>
          </a:prstGeom>
        </p:spPr>
      </p:pic>
      <p:sp>
        <p:nvSpPr>
          <p:cNvPr id="3" name="CuadroTexto 2">
            <a:extLst>
              <a:ext uri="{FF2B5EF4-FFF2-40B4-BE49-F238E27FC236}">
                <a16:creationId xmlns:a16="http://schemas.microsoft.com/office/drawing/2014/main" id="{D9C4926F-53FD-A510-5CAE-F4623AD50BAD}"/>
              </a:ext>
            </a:extLst>
          </p:cNvPr>
          <p:cNvSpPr txBox="1"/>
          <p:nvPr/>
        </p:nvSpPr>
        <p:spPr>
          <a:xfrm>
            <a:off x="1571625" y="2105025"/>
            <a:ext cx="9048750" cy="2030620"/>
          </a:xfrm>
          <a:prstGeom prst="rect">
            <a:avLst/>
          </a:prstGeom>
          <a:noFill/>
        </p:spPr>
        <p:txBody>
          <a:bodyPr wrap="square">
            <a:spAutoFit/>
          </a:bodyPr>
          <a:lstStyle/>
          <a:p>
            <a:pPr algn="ctr">
              <a:lnSpc>
                <a:spcPct val="107000"/>
              </a:lnSpc>
              <a:spcAft>
                <a:spcPts val="800"/>
              </a:spcAft>
            </a:pPr>
            <a:r>
              <a:rPr lang="es-ES" sz="3600" b="1" dirty="0">
                <a:effectLst/>
                <a:latin typeface="Arial Narrow" panose="020B0606020202030204" pitchFamily="34" charset="0"/>
                <a:ea typeface="Calibri" panose="020F0502020204030204" pitchFamily="34" charset="0"/>
                <a:cs typeface="Times New Roman" panose="02020603050405020304" pitchFamily="18" charset="0"/>
              </a:rPr>
              <a:t>GESTION FINANCIERA</a:t>
            </a:r>
            <a:endParaRPr lang="es-CO" sz="36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3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INFORMACION PRESUPUESTAL</a:t>
            </a:r>
            <a:endParaRPr lang="es-CO" sz="36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3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s-CO" sz="3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6AEC62B9-A034-4DEE-9B1A-5BC7FCE93DF9}"/>
              </a:ext>
            </a:extLst>
          </p:cNvPr>
          <p:cNvPicPr>
            <a:picLocks noChangeAspect="1"/>
          </p:cNvPicPr>
          <p:nvPr/>
        </p:nvPicPr>
        <p:blipFill rotWithShape="1">
          <a:blip r:embed="rId3"/>
          <a:srcRect l="24709" r="28336"/>
          <a:stretch/>
        </p:blipFill>
        <p:spPr>
          <a:xfrm>
            <a:off x="10775731" y="5427936"/>
            <a:ext cx="1156138" cy="1430064"/>
          </a:xfrm>
          <a:prstGeom prst="rect">
            <a:avLst/>
          </a:prstGeom>
        </p:spPr>
      </p:pic>
      <p:pic>
        <p:nvPicPr>
          <p:cNvPr id="5" name="Imagen 4">
            <a:extLst>
              <a:ext uri="{FF2B5EF4-FFF2-40B4-BE49-F238E27FC236}">
                <a16:creationId xmlns:a16="http://schemas.microsoft.com/office/drawing/2014/main" id="{248C8887-790B-4FD5-82C2-D255D9409240}"/>
              </a:ext>
            </a:extLst>
          </p:cNvPr>
          <p:cNvPicPr>
            <a:picLocks noChangeAspect="1"/>
          </p:cNvPicPr>
          <p:nvPr/>
        </p:nvPicPr>
        <p:blipFill>
          <a:blip r:embed="rId4"/>
          <a:stretch>
            <a:fillRect/>
          </a:stretch>
        </p:blipFill>
        <p:spPr>
          <a:xfrm rot="5400000">
            <a:off x="8952164" y="65711"/>
            <a:ext cx="3154131" cy="3022709"/>
          </a:xfrm>
          <a:prstGeom prst="rect">
            <a:avLst/>
          </a:prstGeom>
        </p:spPr>
      </p:pic>
    </p:spTree>
    <p:extLst>
      <p:ext uri="{BB962C8B-B14F-4D97-AF65-F5344CB8AC3E}">
        <p14:creationId xmlns:p14="http://schemas.microsoft.com/office/powerpoint/2010/main" val="257252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9B6F798-D870-4AB9-AE4F-4ED7249EAA92}"/>
              </a:ext>
            </a:extLst>
          </p:cNvPr>
          <p:cNvPicPr>
            <a:picLocks noChangeAspect="1"/>
          </p:cNvPicPr>
          <p:nvPr/>
        </p:nvPicPr>
        <p:blipFill>
          <a:blip r:embed="rId2"/>
          <a:stretch>
            <a:fillRect/>
          </a:stretch>
        </p:blipFill>
        <p:spPr>
          <a:xfrm>
            <a:off x="0" y="2462403"/>
            <a:ext cx="3523793" cy="4395597"/>
          </a:xfrm>
          <a:prstGeom prst="rect">
            <a:avLst/>
          </a:prstGeom>
        </p:spPr>
      </p:pic>
      <p:pic>
        <p:nvPicPr>
          <p:cNvPr id="7" name="Imagen 6">
            <a:extLst>
              <a:ext uri="{FF2B5EF4-FFF2-40B4-BE49-F238E27FC236}">
                <a16:creationId xmlns:a16="http://schemas.microsoft.com/office/drawing/2014/main" id="{5BE973CB-ABAB-4859-99CF-8EF6DFB59587}"/>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9BFEC953-AA0D-AAE8-14F6-DD883DBFC85F}"/>
              </a:ext>
            </a:extLst>
          </p:cNvPr>
          <p:cNvSpPr>
            <a:spLocks noGrp="1"/>
          </p:cNvSpPr>
          <p:nvPr>
            <p:ph type="title"/>
          </p:nvPr>
        </p:nvSpPr>
        <p:spPr>
          <a:xfrm>
            <a:off x="876300" y="304800"/>
            <a:ext cx="10258425" cy="619126"/>
          </a:xfrm>
        </p:spPr>
        <p:txBody>
          <a:bodyPr>
            <a:normAutofit fontScale="90000"/>
          </a:bodyPr>
          <a:lstStyle/>
          <a:p>
            <a:pPr algn="ctr">
              <a:lnSpc>
                <a:spcPct val="107000"/>
              </a:lnSpc>
              <a:spcAft>
                <a:spcPts val="800"/>
              </a:spcAft>
            </a:pPr>
            <a:br>
              <a:rPr lang="es-ES" sz="2000" b="1" dirty="0">
                <a:effectLst/>
                <a:latin typeface="Arial Narrow" panose="020B0606020202030204" pitchFamily="34" charset="0"/>
                <a:ea typeface="Calibri" panose="020F0502020204030204" pitchFamily="34" charset="0"/>
                <a:cs typeface="Times New Roman" panose="02020603050405020304" pitchFamily="18" charset="0"/>
              </a:rPr>
            </a:br>
            <a:br>
              <a:rPr lang="es-ES" sz="2000" b="1" dirty="0">
                <a:effectLst/>
                <a:latin typeface="Arial Narrow" panose="020B0606020202030204" pitchFamily="34" charset="0"/>
                <a:ea typeface="Calibri" panose="020F0502020204030204" pitchFamily="34" charset="0"/>
                <a:cs typeface="Times New Roman" panose="02020603050405020304" pitchFamily="18" charset="0"/>
              </a:rPr>
            </a:br>
            <a:br>
              <a:rPr lang="es-ES" sz="2000" b="1" dirty="0">
                <a:effectLst/>
                <a:latin typeface="Arial Narrow" panose="020B0606020202030204" pitchFamily="34" charset="0"/>
                <a:ea typeface="Calibri" panose="020F0502020204030204" pitchFamily="34" charset="0"/>
                <a:cs typeface="Times New Roman" panose="02020603050405020304" pitchFamily="18" charset="0"/>
              </a:rPr>
            </a:br>
            <a:br>
              <a:rPr lang="es-ES" sz="2000" b="1" dirty="0">
                <a:effectLst/>
                <a:latin typeface="Arial Narrow" panose="020B0606020202030204" pitchFamily="34" charset="0"/>
                <a:ea typeface="Calibri" panose="020F0502020204030204" pitchFamily="34" charset="0"/>
                <a:cs typeface="Times New Roman" panose="02020603050405020304" pitchFamily="18" charset="0"/>
              </a:rPr>
            </a:br>
            <a:r>
              <a:rPr lang="es-CO"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graphicFrame>
        <p:nvGraphicFramePr>
          <p:cNvPr id="5" name="Marcador de contenido 4">
            <a:extLst>
              <a:ext uri="{FF2B5EF4-FFF2-40B4-BE49-F238E27FC236}">
                <a16:creationId xmlns:a16="http://schemas.microsoft.com/office/drawing/2014/main" id="{183B986E-B5F8-FC54-0BEF-70D2C0686F64}"/>
              </a:ext>
            </a:extLst>
          </p:cNvPr>
          <p:cNvGraphicFramePr>
            <a:graphicFrameLocks noGrp="1"/>
          </p:cNvGraphicFramePr>
          <p:nvPr>
            <p:ph idx="1"/>
            <p:extLst>
              <p:ext uri="{D42A27DB-BD31-4B8C-83A1-F6EECF244321}">
                <p14:modId xmlns:p14="http://schemas.microsoft.com/office/powerpoint/2010/main" val="3959248747"/>
              </p:ext>
            </p:extLst>
          </p:nvPr>
        </p:nvGraphicFramePr>
        <p:xfrm>
          <a:off x="1447800" y="847725"/>
          <a:ext cx="9105901" cy="5465527"/>
        </p:xfrm>
        <a:graphic>
          <a:graphicData uri="http://schemas.openxmlformats.org/drawingml/2006/table">
            <a:tbl>
              <a:tblPr firstRow="1" firstCol="1" bandRow="1"/>
              <a:tblGrid>
                <a:gridCol w="806472">
                  <a:extLst>
                    <a:ext uri="{9D8B030D-6E8A-4147-A177-3AD203B41FA5}">
                      <a16:colId xmlns:a16="http://schemas.microsoft.com/office/drawing/2014/main" val="2559921784"/>
                    </a:ext>
                  </a:extLst>
                </a:gridCol>
                <a:gridCol w="2527064">
                  <a:extLst>
                    <a:ext uri="{9D8B030D-6E8A-4147-A177-3AD203B41FA5}">
                      <a16:colId xmlns:a16="http://schemas.microsoft.com/office/drawing/2014/main" val="1662957870"/>
                    </a:ext>
                  </a:extLst>
                </a:gridCol>
                <a:gridCol w="1283826">
                  <a:extLst>
                    <a:ext uri="{9D8B030D-6E8A-4147-A177-3AD203B41FA5}">
                      <a16:colId xmlns:a16="http://schemas.microsoft.com/office/drawing/2014/main" val="3552224076"/>
                    </a:ext>
                  </a:extLst>
                </a:gridCol>
                <a:gridCol w="977649">
                  <a:extLst>
                    <a:ext uri="{9D8B030D-6E8A-4147-A177-3AD203B41FA5}">
                      <a16:colId xmlns:a16="http://schemas.microsoft.com/office/drawing/2014/main" val="1212151128"/>
                    </a:ext>
                  </a:extLst>
                </a:gridCol>
                <a:gridCol w="1283826">
                  <a:extLst>
                    <a:ext uri="{9D8B030D-6E8A-4147-A177-3AD203B41FA5}">
                      <a16:colId xmlns:a16="http://schemas.microsoft.com/office/drawing/2014/main" val="1577368023"/>
                    </a:ext>
                  </a:extLst>
                </a:gridCol>
                <a:gridCol w="1105591">
                  <a:extLst>
                    <a:ext uri="{9D8B030D-6E8A-4147-A177-3AD203B41FA5}">
                      <a16:colId xmlns:a16="http://schemas.microsoft.com/office/drawing/2014/main" val="3441793656"/>
                    </a:ext>
                  </a:extLst>
                </a:gridCol>
                <a:gridCol w="1121473">
                  <a:extLst>
                    <a:ext uri="{9D8B030D-6E8A-4147-A177-3AD203B41FA5}">
                      <a16:colId xmlns:a16="http://schemas.microsoft.com/office/drawing/2014/main" val="1893688168"/>
                    </a:ext>
                  </a:extLst>
                </a:gridCol>
              </a:tblGrid>
              <a:tr h="485035">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CODIGO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DESCRIPCION DEL INGRESO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PRESUPUESTO INICIAL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ADICIONES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PRESUPUESTO DEFINITIVO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RECAUDO TOTAL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RECAUDADO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141192839"/>
                  </a:ext>
                </a:extLst>
              </a:tr>
              <a:tr h="236251">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197010"/>
                  </a:ext>
                </a:extLst>
              </a:tr>
              <a:tr h="249815">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INGRESOS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1.035.041.122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535.455.202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1.570.496.324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1.645.123.422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105%</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398035"/>
                  </a:ext>
                </a:extLst>
              </a:tr>
              <a:tr h="249770">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DISPONIBILIDAD INICIAL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240.441.534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240.441.534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240.441.534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8183221"/>
                  </a:ext>
                </a:extLst>
              </a:tr>
              <a:tr h="485035">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INGRESOS CORRIENTES POR VENTA DE SERVICIOS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893.989.331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893.989.331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889.485.399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01923467"/>
                  </a:ext>
                </a:extLst>
              </a:tr>
              <a:tr h="249815">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11 1 0101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EPS - S REGIMEN SUBSIDIADO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561.200.000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561.200.000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638.065.350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706316"/>
                  </a:ext>
                </a:extLst>
              </a:tr>
              <a:tr h="249815">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11 1 0102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EPS REGIMEN CONTRIBUTIVO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30.000.000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30.000.000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62.114.723</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300366"/>
                  </a:ext>
                </a:extLst>
              </a:tr>
              <a:tr h="249815">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11 1 0103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COMPAÑIAS DE SEGUROS SOAT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2.000.000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2.000.000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15.671.823</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96299"/>
                  </a:ext>
                </a:extLst>
              </a:tr>
              <a:tr h="485173">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11 1 0104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 INTERVENCIONES COLECTI</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144.315.152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144.315.152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27.916.750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63807"/>
                  </a:ext>
                </a:extLst>
              </a:tr>
              <a:tr h="347212">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11 1 0106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PIC DEPARTAMENTAL 2022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122.854.178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122.854.178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92.113.602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75%</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403638"/>
                  </a:ext>
                </a:extLst>
              </a:tr>
              <a:tr h="236251">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11 3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OTROS INGRESOS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33.620.001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33.620.001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53.603.151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483957"/>
                  </a:ext>
                </a:extLst>
              </a:tr>
              <a:tr h="249770">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TRANSFERENCIAS DE CAPITAL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6406631"/>
                  </a:ext>
                </a:extLst>
              </a:tr>
              <a:tr h="485173">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12 08060201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Aportes de la Nación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308707"/>
                  </a:ext>
                </a:extLst>
              </a:tr>
              <a:tr h="485173">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12 08060202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TRANSFERENCIA DEL DEPARTAMENTO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445089"/>
                  </a:ext>
                </a:extLst>
              </a:tr>
              <a:tr h="485173">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12 08060203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TRANSFERENCIAS DEL MUNICIPIO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344238"/>
                  </a:ext>
                </a:extLst>
              </a:tr>
              <a:tr h="236251">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CUENTAS POR COBRAR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141.051.791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79.478.500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220.530.291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299.661.321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136%</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22356749"/>
                  </a:ext>
                </a:extLst>
              </a:tr>
            </a:tbl>
          </a:graphicData>
        </a:graphic>
      </p:graphicFrame>
      <p:sp>
        <p:nvSpPr>
          <p:cNvPr id="4" name="CuadroTexto 3">
            <a:extLst>
              <a:ext uri="{FF2B5EF4-FFF2-40B4-BE49-F238E27FC236}">
                <a16:creationId xmlns:a16="http://schemas.microsoft.com/office/drawing/2014/main" id="{DE4854C0-ACBD-30CD-E003-E1C48F54D152}"/>
              </a:ext>
            </a:extLst>
          </p:cNvPr>
          <p:cNvSpPr txBox="1"/>
          <p:nvPr/>
        </p:nvSpPr>
        <p:spPr>
          <a:xfrm>
            <a:off x="1790700" y="304800"/>
            <a:ext cx="6096000" cy="45724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2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PRESUPUESTO DE INGRESOS 2022</a:t>
            </a:r>
            <a:endParaRPr kumimoji="0" lang="es-CO" sz="2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A7D38BA-F35B-4B0C-913B-475959B4F74E}"/>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288499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8F045A9-339A-4249-914D-2DAAAA8079AF}"/>
              </a:ext>
            </a:extLst>
          </p:cNvPr>
          <p:cNvPicPr>
            <a:picLocks noChangeAspect="1"/>
          </p:cNvPicPr>
          <p:nvPr/>
        </p:nvPicPr>
        <p:blipFill>
          <a:blip r:embed="rId2"/>
          <a:stretch>
            <a:fillRect/>
          </a:stretch>
        </p:blipFill>
        <p:spPr>
          <a:xfrm>
            <a:off x="0" y="2462403"/>
            <a:ext cx="3523793" cy="4395597"/>
          </a:xfrm>
          <a:prstGeom prst="rect">
            <a:avLst/>
          </a:prstGeom>
        </p:spPr>
      </p:pic>
      <p:pic>
        <p:nvPicPr>
          <p:cNvPr id="5" name="Imagen 4">
            <a:extLst>
              <a:ext uri="{FF2B5EF4-FFF2-40B4-BE49-F238E27FC236}">
                <a16:creationId xmlns:a16="http://schemas.microsoft.com/office/drawing/2014/main" id="{FBBEDA99-7CA4-4D89-8B0B-37C3D8A05FBF}"/>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E8C44962-751F-5787-256B-C090EC294EB6}"/>
              </a:ext>
            </a:extLst>
          </p:cNvPr>
          <p:cNvSpPr>
            <a:spLocks noGrp="1"/>
          </p:cNvSpPr>
          <p:nvPr>
            <p:ph type="title"/>
          </p:nvPr>
        </p:nvSpPr>
        <p:spPr/>
        <p:txBody>
          <a:bodyPr>
            <a:normAutofit/>
          </a:bodyPr>
          <a:lstStyle/>
          <a:p>
            <a:pPr algn="ctr"/>
            <a:b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br>
              <a:rPr lang="es-CO"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s-CO" sz="2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ADICIONES </a:t>
            </a:r>
            <a:r>
              <a:rPr lang="es-CO" sz="2400" b="1"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PRESUPUESTALES 2022</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sz="1800" dirty="0"/>
          </a:p>
        </p:txBody>
      </p:sp>
      <p:graphicFrame>
        <p:nvGraphicFramePr>
          <p:cNvPr id="7" name="Marcador de contenido 6">
            <a:extLst>
              <a:ext uri="{FF2B5EF4-FFF2-40B4-BE49-F238E27FC236}">
                <a16:creationId xmlns:a16="http://schemas.microsoft.com/office/drawing/2014/main" id="{17D1EAA1-436D-9A7B-B1C6-F20C030FA6E3}"/>
              </a:ext>
            </a:extLst>
          </p:cNvPr>
          <p:cNvGraphicFramePr>
            <a:graphicFrameLocks noGrp="1"/>
          </p:cNvGraphicFramePr>
          <p:nvPr>
            <p:ph idx="1"/>
            <p:extLst>
              <p:ext uri="{D42A27DB-BD31-4B8C-83A1-F6EECF244321}">
                <p14:modId xmlns:p14="http://schemas.microsoft.com/office/powerpoint/2010/main" val="3654164434"/>
              </p:ext>
            </p:extLst>
          </p:nvPr>
        </p:nvGraphicFramePr>
        <p:xfrm>
          <a:off x="2543175" y="1876426"/>
          <a:ext cx="7896225" cy="2777206"/>
        </p:xfrm>
        <a:graphic>
          <a:graphicData uri="http://schemas.openxmlformats.org/drawingml/2006/table">
            <a:tbl>
              <a:tblPr firstRow="1" firstCol="1" bandRow="1"/>
              <a:tblGrid>
                <a:gridCol w="5543879">
                  <a:extLst>
                    <a:ext uri="{9D8B030D-6E8A-4147-A177-3AD203B41FA5}">
                      <a16:colId xmlns:a16="http://schemas.microsoft.com/office/drawing/2014/main" val="2710862467"/>
                    </a:ext>
                  </a:extLst>
                </a:gridCol>
                <a:gridCol w="2352346">
                  <a:extLst>
                    <a:ext uri="{9D8B030D-6E8A-4147-A177-3AD203B41FA5}">
                      <a16:colId xmlns:a16="http://schemas.microsoft.com/office/drawing/2014/main" val="1912885536"/>
                    </a:ext>
                  </a:extLst>
                </a:gridCol>
              </a:tblGrid>
              <a:tr h="405510">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DESCRIPCION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VALOR</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051929782"/>
                  </a:ext>
                </a:extLst>
              </a:tr>
              <a:tr h="395237">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SALDO EN BANCOS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240.441.534</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83426"/>
                  </a:ext>
                </a:extLst>
              </a:tr>
              <a:tr h="395237">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CONVENIO IPS MONOPOLIOS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801993"/>
                  </a:ext>
                </a:extLst>
              </a:tr>
              <a:tr h="395237">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CUENTAS POR COBRAR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79.478.500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669302"/>
                  </a:ext>
                </a:extLst>
              </a:tr>
              <a:tr h="395374">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REGIMEN SUBSIDIADO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31.900.623</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484699"/>
                  </a:ext>
                </a:extLst>
              </a:tr>
              <a:tr h="395374">
                <a:tc>
                  <a:txBody>
                    <a:bodyPr/>
                    <a:lstStyle/>
                    <a:p>
                      <a:pP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REGIMEN CONTRIBUTIVO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47.577.877</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91567"/>
                  </a:ext>
                </a:extLst>
              </a:tr>
              <a:tr h="395237">
                <a:tc>
                  <a:txBody>
                    <a:bodyPr/>
                    <a:lstStyle/>
                    <a:p>
                      <a:pP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ADICIONES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535.455.202</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349433"/>
                  </a:ext>
                </a:extLst>
              </a:tr>
            </a:tbl>
          </a:graphicData>
        </a:graphic>
      </p:graphicFrame>
      <p:pic>
        <p:nvPicPr>
          <p:cNvPr id="4" name="Imagen 3">
            <a:extLst>
              <a:ext uri="{FF2B5EF4-FFF2-40B4-BE49-F238E27FC236}">
                <a16:creationId xmlns:a16="http://schemas.microsoft.com/office/drawing/2014/main" id="{088FA9BE-BBBF-4F6A-859D-C52769481310}"/>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406519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57257A5-321C-47BF-8C31-886F4857C44E}"/>
              </a:ext>
            </a:extLst>
          </p:cNvPr>
          <p:cNvPicPr>
            <a:picLocks noChangeAspect="1"/>
          </p:cNvPicPr>
          <p:nvPr/>
        </p:nvPicPr>
        <p:blipFill>
          <a:blip r:embed="rId2"/>
          <a:stretch>
            <a:fillRect/>
          </a:stretch>
        </p:blipFill>
        <p:spPr>
          <a:xfrm>
            <a:off x="0" y="2462403"/>
            <a:ext cx="3523793" cy="4395597"/>
          </a:xfrm>
          <a:prstGeom prst="rect">
            <a:avLst/>
          </a:prstGeom>
        </p:spPr>
      </p:pic>
      <p:pic>
        <p:nvPicPr>
          <p:cNvPr id="8" name="Imagen 7">
            <a:extLst>
              <a:ext uri="{FF2B5EF4-FFF2-40B4-BE49-F238E27FC236}">
                <a16:creationId xmlns:a16="http://schemas.microsoft.com/office/drawing/2014/main" id="{30A618BC-9331-43BA-8336-DE0BF275D8AE}"/>
              </a:ext>
            </a:extLst>
          </p:cNvPr>
          <p:cNvPicPr>
            <a:picLocks noChangeAspect="1"/>
          </p:cNvPicPr>
          <p:nvPr/>
        </p:nvPicPr>
        <p:blipFill>
          <a:blip r:embed="rId3"/>
          <a:stretch>
            <a:fillRect/>
          </a:stretch>
        </p:blipFill>
        <p:spPr>
          <a:xfrm rot="5400000">
            <a:off x="8952164" y="65711"/>
            <a:ext cx="3154131" cy="3022709"/>
          </a:xfrm>
          <a:prstGeom prst="rect">
            <a:avLst/>
          </a:prstGeom>
        </p:spPr>
      </p:pic>
      <p:sp>
        <p:nvSpPr>
          <p:cNvPr id="2" name="Título 1">
            <a:extLst>
              <a:ext uri="{FF2B5EF4-FFF2-40B4-BE49-F238E27FC236}">
                <a16:creationId xmlns:a16="http://schemas.microsoft.com/office/drawing/2014/main" id="{D66EF1E2-A1C7-9047-3EB6-EBCFD8F4B22E}"/>
              </a:ext>
            </a:extLst>
          </p:cNvPr>
          <p:cNvSpPr>
            <a:spLocks noGrp="1"/>
          </p:cNvSpPr>
          <p:nvPr>
            <p:ph type="title"/>
          </p:nvPr>
        </p:nvSpPr>
        <p:spPr/>
        <p:txBody>
          <a:bodyPr>
            <a:normAutofit/>
          </a:bodyPr>
          <a:lstStyle/>
          <a:p>
            <a:pPr algn="ctr"/>
            <a:r>
              <a:rPr lang="es-ES" sz="2400" b="1" dirty="0">
                <a:latin typeface="Arial Narrow" panose="020B0606020202030204" pitchFamily="34" charset="0"/>
              </a:rPr>
              <a:t>COMPARATIVO INGRESOS POR CONVENIOS</a:t>
            </a:r>
            <a:br>
              <a:rPr lang="es-ES" sz="2400" b="1" dirty="0">
                <a:latin typeface="Arial Narrow" panose="020B0606020202030204" pitchFamily="34" charset="0"/>
              </a:rPr>
            </a:br>
            <a:r>
              <a:rPr lang="es-ES" sz="2400" b="1" dirty="0">
                <a:latin typeface="Arial Narrow" panose="020B0606020202030204" pitchFamily="34" charset="0"/>
              </a:rPr>
              <a:t> </a:t>
            </a:r>
            <a:endParaRPr lang="es-CO" sz="2400" b="1" dirty="0">
              <a:latin typeface="Arial Narrow" panose="020B0606020202030204" pitchFamily="34" charset="0"/>
            </a:endParaRPr>
          </a:p>
        </p:txBody>
      </p:sp>
      <p:graphicFrame>
        <p:nvGraphicFramePr>
          <p:cNvPr id="6" name="Tabla 5">
            <a:extLst>
              <a:ext uri="{FF2B5EF4-FFF2-40B4-BE49-F238E27FC236}">
                <a16:creationId xmlns:a16="http://schemas.microsoft.com/office/drawing/2014/main" id="{BB62F901-A267-1C51-FFE0-241B626C2B75}"/>
              </a:ext>
            </a:extLst>
          </p:cNvPr>
          <p:cNvGraphicFramePr>
            <a:graphicFrameLocks noGrp="1"/>
          </p:cNvGraphicFramePr>
          <p:nvPr>
            <p:extLst>
              <p:ext uri="{D42A27DB-BD31-4B8C-83A1-F6EECF244321}">
                <p14:modId xmlns:p14="http://schemas.microsoft.com/office/powerpoint/2010/main" val="3122906336"/>
              </p:ext>
            </p:extLst>
          </p:nvPr>
        </p:nvGraphicFramePr>
        <p:xfrm>
          <a:off x="2562225" y="1690688"/>
          <a:ext cx="7191375" cy="2132766"/>
        </p:xfrm>
        <a:graphic>
          <a:graphicData uri="http://schemas.openxmlformats.org/drawingml/2006/table">
            <a:tbl>
              <a:tblPr firstRow="1" firstCol="1" bandRow="1"/>
              <a:tblGrid>
                <a:gridCol w="2880754">
                  <a:extLst>
                    <a:ext uri="{9D8B030D-6E8A-4147-A177-3AD203B41FA5}">
                      <a16:colId xmlns:a16="http://schemas.microsoft.com/office/drawing/2014/main" val="2354940759"/>
                    </a:ext>
                  </a:extLst>
                </a:gridCol>
                <a:gridCol w="1492947">
                  <a:extLst>
                    <a:ext uri="{9D8B030D-6E8A-4147-A177-3AD203B41FA5}">
                      <a16:colId xmlns:a16="http://schemas.microsoft.com/office/drawing/2014/main" val="4030283478"/>
                    </a:ext>
                  </a:extLst>
                </a:gridCol>
                <a:gridCol w="1345754">
                  <a:extLst>
                    <a:ext uri="{9D8B030D-6E8A-4147-A177-3AD203B41FA5}">
                      <a16:colId xmlns:a16="http://schemas.microsoft.com/office/drawing/2014/main" val="2269427682"/>
                    </a:ext>
                  </a:extLst>
                </a:gridCol>
                <a:gridCol w="1471920">
                  <a:extLst>
                    <a:ext uri="{9D8B030D-6E8A-4147-A177-3AD203B41FA5}">
                      <a16:colId xmlns:a16="http://schemas.microsoft.com/office/drawing/2014/main" val="2483001489"/>
                    </a:ext>
                  </a:extLst>
                </a:gridCol>
              </a:tblGrid>
              <a:tr h="421841">
                <a:tc>
                  <a:txBody>
                    <a:bodyPr/>
                    <a:lstStyle/>
                    <a:p>
                      <a:pPr algn="l">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CONVENIO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a:lnSpc>
                          <a:spcPct val="107000"/>
                        </a:lnSpc>
                        <a:spcAft>
                          <a:spcPts val="800"/>
                        </a:spcAft>
                      </a:pPr>
                      <a:r>
                        <a:rPr lang="es-CO"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DIFERENCIA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220824274"/>
                  </a:ext>
                </a:extLst>
              </a:tr>
              <a:tr h="421987">
                <a:tc>
                  <a:txBody>
                    <a:bodyPr/>
                    <a:lstStyle/>
                    <a:p>
                      <a:pPr algn="l">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PIC DEPARTAMENTAL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122.854.178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92.113.602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-30.740.576</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700699"/>
                  </a:ext>
                </a:extLst>
              </a:tr>
              <a:tr h="421987">
                <a:tc>
                  <a:txBody>
                    <a:bodyPr/>
                    <a:lstStyle/>
                    <a:p>
                      <a:pPr algn="l">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PIC MUNICIPAL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168.614.432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144.315.152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-24.299.280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346026"/>
                  </a:ext>
                </a:extLst>
              </a:tr>
              <a:tr h="421987">
                <a:tc>
                  <a:txBody>
                    <a:bodyPr/>
                    <a:lstStyle/>
                    <a:p>
                      <a:pPr algn="l">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IPS MONOPOLIO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260.476.140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215.535.168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-44.940.972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983851"/>
                  </a:ext>
                </a:extLst>
              </a:tr>
              <a:tr h="421987">
                <a:tc>
                  <a:txBody>
                    <a:bodyPr/>
                    <a:lstStyle/>
                    <a:p>
                      <a:pPr algn="l">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551.944.750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451.963.922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-99.980.828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009431"/>
                  </a:ext>
                </a:extLst>
              </a:tr>
            </a:tbl>
          </a:graphicData>
        </a:graphic>
      </p:graphicFrame>
      <p:sp>
        <p:nvSpPr>
          <p:cNvPr id="7" name="CuadroTexto 6">
            <a:extLst>
              <a:ext uri="{FF2B5EF4-FFF2-40B4-BE49-F238E27FC236}">
                <a16:creationId xmlns:a16="http://schemas.microsoft.com/office/drawing/2014/main" id="{B0363DA6-289A-8298-23A9-8C96947C8B08}"/>
              </a:ext>
            </a:extLst>
          </p:cNvPr>
          <p:cNvSpPr txBox="1"/>
          <p:nvPr/>
        </p:nvSpPr>
        <p:spPr>
          <a:xfrm rot="10800000" flipV="1">
            <a:off x="1670081" y="4328843"/>
            <a:ext cx="9847220" cy="1463606"/>
          </a:xfrm>
          <a:prstGeom prst="rect">
            <a:avLst/>
          </a:prstGeom>
          <a:noFill/>
        </p:spPr>
        <p:txBody>
          <a:bodyPr wrap="square">
            <a:spAutoFit/>
          </a:bodyPr>
          <a:lstStyle/>
          <a:p>
            <a:pPr algn="just">
              <a:lnSpc>
                <a:spcPct val="107000"/>
              </a:lnSpc>
              <a:spcAft>
                <a:spcPts val="800"/>
              </a:spcAft>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Plan de Intervenciones Colectivas Departamental 2022 disminuyó en $30.740.576, con respecto a la vigencia 2021.</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Plan de Intervenciones Colectivas Municipal 2022  </a:t>
            </a:r>
            <a:r>
              <a:rPr lang="es-CO"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disminuyó en  $24.299.280 </a:t>
            </a:r>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 respecto a la vigencia 2021</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r>
              <a:rPr lang="es-CO"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El Convenio IPS Monopolio disminuyó en $ 44.940.972 con respecto a la vigencia 2021</a:t>
            </a:r>
            <a:endParaRPr lang="es-CO" dirty="0"/>
          </a:p>
        </p:txBody>
      </p:sp>
      <p:pic>
        <p:nvPicPr>
          <p:cNvPr id="5" name="Imagen 4">
            <a:extLst>
              <a:ext uri="{FF2B5EF4-FFF2-40B4-BE49-F238E27FC236}">
                <a16:creationId xmlns:a16="http://schemas.microsoft.com/office/drawing/2014/main" id="{4AD9EE5E-CCCE-4E23-B7B5-BFAFC99820FD}"/>
              </a:ext>
            </a:extLst>
          </p:cNvPr>
          <p:cNvPicPr>
            <a:picLocks noChangeAspect="1"/>
          </p:cNvPicPr>
          <p:nvPr/>
        </p:nvPicPr>
        <p:blipFill rotWithShape="1">
          <a:blip r:embed="rId4"/>
          <a:srcRect l="24709" r="28336"/>
          <a:stretch/>
        </p:blipFill>
        <p:spPr>
          <a:xfrm>
            <a:off x="10775731" y="5427936"/>
            <a:ext cx="1156138" cy="1430064"/>
          </a:xfrm>
          <a:prstGeom prst="rect">
            <a:avLst/>
          </a:prstGeom>
        </p:spPr>
      </p:pic>
    </p:spTree>
    <p:extLst>
      <p:ext uri="{BB962C8B-B14F-4D97-AF65-F5344CB8AC3E}">
        <p14:creationId xmlns:p14="http://schemas.microsoft.com/office/powerpoint/2010/main" val="14090619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1468</TotalTime>
  <Words>4991</Words>
  <Application>Microsoft Office PowerPoint</Application>
  <PresentationFormat>Panorámica</PresentationFormat>
  <Paragraphs>715</Paragraphs>
  <Slides>55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55</vt:i4>
      </vt:variant>
    </vt:vector>
  </HeadingPairs>
  <TitlesOfParts>
    <vt:vector size="64" baseType="lpstr">
      <vt:lpstr>Arial</vt:lpstr>
      <vt:lpstr>Arial Narrow</vt:lpstr>
      <vt:lpstr>Calibri</vt:lpstr>
      <vt:lpstr>Calibri Light</vt:lpstr>
      <vt:lpstr>Carlito</vt:lpstr>
      <vt:lpstr>Symbol</vt:lpstr>
      <vt:lpstr>Times New Roman</vt:lpstr>
      <vt:lpstr>Wingdings</vt:lpstr>
      <vt:lpstr>Tema de Office</vt:lpstr>
      <vt:lpstr>Presentación de PowerPoint</vt:lpstr>
      <vt:lpstr> ORDEN DEL DIA  </vt:lpstr>
      <vt:lpstr>SERVICIOS OFERTADOS</vt:lpstr>
      <vt:lpstr>CAPACIDAD INSTALADA</vt:lpstr>
      <vt:lpstr>PERSONAL ASISTENCIAL Y ADMINISTRATIVO</vt:lpstr>
      <vt:lpstr>Presentación de PowerPoint</vt:lpstr>
      <vt:lpstr>      </vt:lpstr>
      <vt:lpstr>   ADICIONES PRESUPUESTALES 2022 </vt:lpstr>
      <vt:lpstr>COMPARATIVO INGRESOS POR CONVENIOS  </vt:lpstr>
      <vt:lpstr>PRESUPUESTO DE GASTOS 2022 </vt:lpstr>
      <vt:lpstr>CONCLUSIONES</vt:lpstr>
      <vt:lpstr>FACTURACION COMPARATIVO 2021/2022</vt:lpstr>
      <vt:lpstr>Presentación de PowerPoint</vt:lpstr>
      <vt:lpstr>CONCLUSION</vt:lpstr>
      <vt:lpstr>CARTERA </vt:lpstr>
      <vt:lpstr>Presentación de PowerPoint</vt:lpstr>
      <vt:lpstr>CONCLUSIONES</vt:lpstr>
      <vt:lpstr>  RECUPERACION DE CARTERA </vt:lpstr>
      <vt:lpstr>Presentación de PowerPoint</vt:lpstr>
      <vt:lpstr>CONCLUSIONES</vt:lpstr>
      <vt:lpstr> PAGOS VACUNACION COVID -19  </vt:lpstr>
      <vt:lpstr>COMPARATIVO PRODUCCION </vt:lpstr>
      <vt:lpstr>CONCLUSIONES</vt:lpstr>
      <vt:lpstr>Presentación de PowerPoint</vt:lpstr>
      <vt:lpstr>GESTION ADMINISTRATIVA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RADICACION DEL PROYECTO PARA ADQUISICION DE EQUIPOS BIOMEDICOS Y MOBILIARIO HOSPITALARIO </vt:lpstr>
      <vt:lpstr>Presentación de PowerPoint</vt:lpstr>
      <vt:lpstr>ENTREGA DE  AMBULANCIA TRASLADO ASISTENCIA BASICO -TAB, NUEVA MARCA FORD RANGER TRACCION 4X4 ULTIMO MODELO </vt:lpstr>
      <vt:lpstr>Presentación de PowerPoint</vt:lpstr>
      <vt:lpstr>INFORME DE AUDITORIA Y GESTION DE CALIDAD </vt:lpstr>
      <vt:lpstr>   SISTEMA OBLIGATORIO DE GARANTIA DE CALIDAD EN SALUD (SOGCS) </vt:lpstr>
      <vt:lpstr>PLAN DE AUDITORIA PARA EL MEJORAMIENTO DE LA CALIDAD </vt:lpstr>
      <vt:lpstr>SISTEMA DE INFORMACIÓN Y ATENCIÓN AL USUARIO (SIAU) </vt:lpstr>
      <vt:lpstr>Presentación de PowerPoint</vt:lpstr>
      <vt:lpstr>REPORTES DE PQRSF RECIBIDOS DURANTE LA VIGENCIA  2022 </vt:lpstr>
      <vt:lpstr>Presentación de PowerPoint</vt:lpstr>
      <vt:lpstr>INFORME ENCUESTAS DE SATISFACCION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RENDICION DE CUENTAS VIGENCIA 2022</dc:title>
  <dc:creator>ASUS</dc:creator>
  <cp:lastModifiedBy>ASUS</cp:lastModifiedBy>
  <cp:revision>122</cp:revision>
  <dcterms:created xsi:type="dcterms:W3CDTF">2023-03-21T18:38:08Z</dcterms:created>
  <dcterms:modified xsi:type="dcterms:W3CDTF">2023-03-27T22:14:31Z</dcterms:modified>
</cp:coreProperties>
</file>